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83" r:id="rId5"/>
    <p:sldId id="258" r:id="rId6"/>
    <p:sldId id="284" r:id="rId7"/>
    <p:sldId id="259" r:id="rId8"/>
    <p:sldId id="262" r:id="rId9"/>
    <p:sldId id="260" r:id="rId10"/>
    <p:sldId id="263" r:id="rId11"/>
    <p:sldId id="285" r:id="rId12"/>
    <p:sldId id="286" r:id="rId13"/>
    <p:sldId id="261" r:id="rId14"/>
    <p:sldId id="264" r:id="rId15"/>
    <p:sldId id="266" r:id="rId16"/>
    <p:sldId id="287" r:id="rId17"/>
    <p:sldId id="267" r:id="rId18"/>
    <p:sldId id="269" r:id="rId19"/>
    <p:sldId id="270" r:id="rId20"/>
    <p:sldId id="271" r:id="rId21"/>
    <p:sldId id="272" r:id="rId22"/>
    <p:sldId id="288" r:id="rId23"/>
    <p:sldId id="289" r:id="rId24"/>
    <p:sldId id="290" r:id="rId25"/>
    <p:sldId id="291" r:id="rId26"/>
    <p:sldId id="275" r:id="rId27"/>
    <p:sldId id="277"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576" y="72"/>
      </p:cViewPr>
      <p:guideLst>
        <p:guide orient="horz" pos="2137"/>
        <p:guide pos="3840"/>
      </p:guideLst>
    </p:cSldViewPr>
  </p:slideViewPr>
  <p:notesTextViewPr>
    <p:cViewPr>
      <p:scale>
        <a:sx n="1" d="1"/>
        <a:sy n="1" d="1"/>
      </p:scale>
      <p:origin x="0" y="0"/>
    </p:cViewPr>
  </p:notesTextViewPr>
  <p:sorterViewPr>
    <p:cViewPr varScale="1">
      <p:scale>
        <a:sx n="100" d="100"/>
        <a:sy n="100" d="100"/>
      </p:scale>
      <p:origin x="0" y="-65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C6D98B4-9511-40B8-BBA7-96A252BC68C1}" type="datetimeFigureOut">
              <a:rPr lang="en-CA" smtClean="0"/>
              <a:t>2016-03-11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662A14-7EAA-41BD-A407-673333027E31}" type="slidenum">
              <a:rPr lang="en-CA" smtClean="0"/>
              <a:t>‹#›</a:t>
            </a:fld>
            <a:endParaRPr lang="en-CA"/>
          </a:p>
        </p:txBody>
      </p:sp>
    </p:spTree>
    <p:extLst>
      <p:ext uri="{BB962C8B-B14F-4D97-AF65-F5344CB8AC3E}">
        <p14:creationId xmlns:p14="http://schemas.microsoft.com/office/powerpoint/2010/main" val="2594321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C6D98B4-9511-40B8-BBA7-96A252BC68C1}" type="datetimeFigureOut">
              <a:rPr lang="en-CA" smtClean="0"/>
              <a:t>2016-03-11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662A14-7EAA-41BD-A407-673333027E31}" type="slidenum">
              <a:rPr lang="en-CA" smtClean="0"/>
              <a:t>‹#›</a:t>
            </a:fld>
            <a:endParaRPr lang="en-CA"/>
          </a:p>
        </p:txBody>
      </p:sp>
    </p:spTree>
    <p:extLst>
      <p:ext uri="{BB962C8B-B14F-4D97-AF65-F5344CB8AC3E}">
        <p14:creationId xmlns:p14="http://schemas.microsoft.com/office/powerpoint/2010/main" val="57689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C6D98B4-9511-40B8-BBA7-96A252BC68C1}" type="datetimeFigureOut">
              <a:rPr lang="en-CA" smtClean="0"/>
              <a:t>2016-03-11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662A14-7EAA-41BD-A407-673333027E31}" type="slidenum">
              <a:rPr lang="en-CA" smtClean="0"/>
              <a:t>‹#›</a:t>
            </a:fld>
            <a:endParaRPr lang="en-CA"/>
          </a:p>
        </p:txBody>
      </p:sp>
    </p:spTree>
    <p:extLst>
      <p:ext uri="{BB962C8B-B14F-4D97-AF65-F5344CB8AC3E}">
        <p14:creationId xmlns:p14="http://schemas.microsoft.com/office/powerpoint/2010/main" val="293344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C6D98B4-9511-40B8-BBA7-96A252BC68C1}" type="datetimeFigureOut">
              <a:rPr lang="en-CA" smtClean="0"/>
              <a:t>2016-03-11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662A14-7EAA-41BD-A407-673333027E31}" type="slidenum">
              <a:rPr lang="en-CA" smtClean="0"/>
              <a:t>‹#›</a:t>
            </a:fld>
            <a:endParaRPr lang="en-CA"/>
          </a:p>
        </p:txBody>
      </p:sp>
    </p:spTree>
    <p:extLst>
      <p:ext uri="{BB962C8B-B14F-4D97-AF65-F5344CB8AC3E}">
        <p14:creationId xmlns:p14="http://schemas.microsoft.com/office/powerpoint/2010/main" val="298087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6D98B4-9511-40B8-BBA7-96A252BC68C1}" type="datetimeFigureOut">
              <a:rPr lang="en-CA" smtClean="0"/>
              <a:t>2016-03-11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662A14-7EAA-41BD-A407-673333027E31}" type="slidenum">
              <a:rPr lang="en-CA" smtClean="0"/>
              <a:t>‹#›</a:t>
            </a:fld>
            <a:endParaRPr lang="en-CA"/>
          </a:p>
        </p:txBody>
      </p:sp>
    </p:spTree>
    <p:extLst>
      <p:ext uri="{BB962C8B-B14F-4D97-AF65-F5344CB8AC3E}">
        <p14:creationId xmlns:p14="http://schemas.microsoft.com/office/powerpoint/2010/main" val="185291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C6D98B4-9511-40B8-BBA7-96A252BC68C1}" type="datetimeFigureOut">
              <a:rPr lang="en-CA" smtClean="0"/>
              <a:t>2016-03-11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6662A14-7EAA-41BD-A407-673333027E31}" type="slidenum">
              <a:rPr lang="en-CA" smtClean="0"/>
              <a:t>‹#›</a:t>
            </a:fld>
            <a:endParaRPr lang="en-CA"/>
          </a:p>
        </p:txBody>
      </p:sp>
    </p:spTree>
    <p:extLst>
      <p:ext uri="{BB962C8B-B14F-4D97-AF65-F5344CB8AC3E}">
        <p14:creationId xmlns:p14="http://schemas.microsoft.com/office/powerpoint/2010/main" val="4178167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C6D98B4-9511-40B8-BBA7-96A252BC68C1}" type="datetimeFigureOut">
              <a:rPr lang="en-CA" smtClean="0"/>
              <a:t>2016-03-11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6662A14-7EAA-41BD-A407-673333027E31}" type="slidenum">
              <a:rPr lang="en-CA" smtClean="0"/>
              <a:t>‹#›</a:t>
            </a:fld>
            <a:endParaRPr lang="en-CA"/>
          </a:p>
        </p:txBody>
      </p:sp>
    </p:spTree>
    <p:extLst>
      <p:ext uri="{BB962C8B-B14F-4D97-AF65-F5344CB8AC3E}">
        <p14:creationId xmlns:p14="http://schemas.microsoft.com/office/powerpoint/2010/main" val="255322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C6D98B4-9511-40B8-BBA7-96A252BC68C1}" type="datetimeFigureOut">
              <a:rPr lang="en-CA" smtClean="0"/>
              <a:t>2016-03-11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6662A14-7EAA-41BD-A407-673333027E31}" type="slidenum">
              <a:rPr lang="en-CA" smtClean="0"/>
              <a:t>‹#›</a:t>
            </a:fld>
            <a:endParaRPr lang="en-CA"/>
          </a:p>
        </p:txBody>
      </p:sp>
    </p:spTree>
    <p:extLst>
      <p:ext uri="{BB962C8B-B14F-4D97-AF65-F5344CB8AC3E}">
        <p14:creationId xmlns:p14="http://schemas.microsoft.com/office/powerpoint/2010/main" val="669482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D98B4-9511-40B8-BBA7-96A252BC68C1}" type="datetimeFigureOut">
              <a:rPr lang="en-CA" smtClean="0"/>
              <a:t>2016-03-11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6662A14-7EAA-41BD-A407-673333027E31}" type="slidenum">
              <a:rPr lang="en-CA" smtClean="0"/>
              <a:t>‹#›</a:t>
            </a:fld>
            <a:endParaRPr lang="en-CA"/>
          </a:p>
        </p:txBody>
      </p:sp>
    </p:spTree>
    <p:extLst>
      <p:ext uri="{BB962C8B-B14F-4D97-AF65-F5344CB8AC3E}">
        <p14:creationId xmlns:p14="http://schemas.microsoft.com/office/powerpoint/2010/main" val="2730750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D98B4-9511-40B8-BBA7-96A252BC68C1}" type="datetimeFigureOut">
              <a:rPr lang="en-CA" smtClean="0"/>
              <a:t>2016-03-11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6662A14-7EAA-41BD-A407-673333027E31}" type="slidenum">
              <a:rPr lang="en-CA" smtClean="0"/>
              <a:t>‹#›</a:t>
            </a:fld>
            <a:endParaRPr lang="en-CA"/>
          </a:p>
        </p:txBody>
      </p:sp>
    </p:spTree>
    <p:extLst>
      <p:ext uri="{BB962C8B-B14F-4D97-AF65-F5344CB8AC3E}">
        <p14:creationId xmlns:p14="http://schemas.microsoft.com/office/powerpoint/2010/main" val="2506444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D98B4-9511-40B8-BBA7-96A252BC68C1}" type="datetimeFigureOut">
              <a:rPr lang="en-CA" smtClean="0"/>
              <a:t>2016-03-11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6662A14-7EAA-41BD-A407-673333027E31}" type="slidenum">
              <a:rPr lang="en-CA" smtClean="0"/>
              <a:t>‹#›</a:t>
            </a:fld>
            <a:endParaRPr lang="en-CA"/>
          </a:p>
        </p:txBody>
      </p:sp>
    </p:spTree>
    <p:extLst>
      <p:ext uri="{BB962C8B-B14F-4D97-AF65-F5344CB8AC3E}">
        <p14:creationId xmlns:p14="http://schemas.microsoft.com/office/powerpoint/2010/main" val="323424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D98B4-9511-40B8-BBA7-96A252BC68C1}" type="datetimeFigureOut">
              <a:rPr lang="en-CA" smtClean="0"/>
              <a:t>2016-03-11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662A14-7EAA-41BD-A407-673333027E31}" type="slidenum">
              <a:rPr lang="en-CA" smtClean="0"/>
              <a:t>‹#›</a:t>
            </a:fld>
            <a:endParaRPr lang="en-CA"/>
          </a:p>
        </p:txBody>
      </p:sp>
    </p:spTree>
    <p:extLst>
      <p:ext uri="{BB962C8B-B14F-4D97-AF65-F5344CB8AC3E}">
        <p14:creationId xmlns:p14="http://schemas.microsoft.com/office/powerpoint/2010/main" val="97182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622" y="4193838"/>
            <a:ext cx="4963792" cy="2464540"/>
          </a:xfrm>
          <a:prstGeom prst="rect">
            <a:avLst/>
          </a:prstGeom>
        </p:spPr>
      </p:pic>
    </p:spTree>
    <p:extLst>
      <p:ext uri="{BB962C8B-B14F-4D97-AF65-F5344CB8AC3E}">
        <p14:creationId xmlns:p14="http://schemas.microsoft.com/office/powerpoint/2010/main" val="406784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2" name="Rectangle 1"/>
          <p:cNvSpPr/>
          <p:nvPr/>
        </p:nvSpPr>
        <p:spPr>
          <a:xfrm>
            <a:off x="188889" y="281354"/>
            <a:ext cx="6443731" cy="2308324"/>
          </a:xfrm>
          <a:prstGeom prst="rect">
            <a:avLst/>
          </a:prstGeom>
        </p:spPr>
        <p:txBody>
          <a:bodyPr wrap="square">
            <a:spAutoFit/>
          </a:bodyPr>
          <a:lstStyle/>
          <a:p>
            <a:r>
              <a:rPr lang="en-CA" sz="3600" baseline="30000" dirty="0" smtClean="0"/>
              <a:t>7 </a:t>
            </a:r>
            <a:r>
              <a:rPr lang="en-CA" sz="3600" dirty="0" smtClean="0"/>
              <a:t>At that moment their eyes were opened, and they suddenly felt shame at their nakedness….. </a:t>
            </a:r>
          </a:p>
          <a:p>
            <a:endParaRPr lang="en-CA" sz="3600" dirty="0" smtClean="0"/>
          </a:p>
        </p:txBody>
      </p:sp>
      <p:sp>
        <p:nvSpPr>
          <p:cNvPr id="5" name="TextBox 4"/>
          <p:cNvSpPr txBox="1"/>
          <p:nvPr/>
        </p:nvSpPr>
        <p:spPr>
          <a:xfrm>
            <a:off x="6825802" y="95304"/>
            <a:ext cx="4649273" cy="646331"/>
          </a:xfrm>
          <a:prstGeom prst="rect">
            <a:avLst/>
          </a:prstGeom>
          <a:noFill/>
        </p:spPr>
        <p:txBody>
          <a:bodyPr wrap="square" rtlCol="0">
            <a:spAutoFit/>
          </a:bodyPr>
          <a:lstStyle/>
          <a:p>
            <a:r>
              <a:rPr lang="en-CA" sz="3600" b="1" dirty="0" smtClean="0">
                <a:solidFill>
                  <a:srgbClr val="FF0000"/>
                </a:solidFill>
              </a:rPr>
              <a:t>The Problem  </a:t>
            </a:r>
            <a:endParaRPr lang="en-CA" sz="3600" b="1" dirty="0">
              <a:solidFill>
                <a:srgbClr val="FF0000"/>
              </a:solidFill>
            </a:endParaRPr>
          </a:p>
        </p:txBody>
      </p:sp>
    </p:spTree>
    <p:extLst>
      <p:ext uri="{BB962C8B-B14F-4D97-AF65-F5344CB8AC3E}">
        <p14:creationId xmlns:p14="http://schemas.microsoft.com/office/powerpoint/2010/main" val="74788779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2" name="Rectangle 1"/>
          <p:cNvSpPr/>
          <p:nvPr/>
        </p:nvSpPr>
        <p:spPr>
          <a:xfrm>
            <a:off x="188889" y="281354"/>
            <a:ext cx="6997522" cy="5078313"/>
          </a:xfrm>
          <a:prstGeom prst="rect">
            <a:avLst/>
          </a:prstGeom>
        </p:spPr>
        <p:txBody>
          <a:bodyPr wrap="square">
            <a:spAutoFit/>
          </a:bodyPr>
          <a:lstStyle/>
          <a:p>
            <a:r>
              <a:rPr lang="en-CA" sz="3600" baseline="30000" dirty="0" smtClean="0"/>
              <a:t>7 </a:t>
            </a:r>
            <a:r>
              <a:rPr lang="en-CA" sz="3600" dirty="0" smtClean="0"/>
              <a:t>At that moment their eyes were opened, and they suddenly felt shame at their nakedness….. </a:t>
            </a:r>
          </a:p>
          <a:p>
            <a:endParaRPr lang="en-CA" sz="3600" dirty="0" smtClean="0"/>
          </a:p>
          <a:p>
            <a:r>
              <a:rPr lang="en-CA" sz="3600" baseline="30000" dirty="0" smtClean="0"/>
              <a:t>12 </a:t>
            </a:r>
            <a:r>
              <a:rPr lang="en-CA" sz="3600" dirty="0" smtClean="0"/>
              <a:t>The man replied, “It was the woman you gave me who gave me the fruit, and I ate it.”……..</a:t>
            </a:r>
          </a:p>
          <a:p>
            <a:r>
              <a:rPr lang="en-CA" sz="3600" dirty="0" smtClean="0"/>
              <a:t/>
            </a:r>
            <a:br>
              <a:rPr lang="en-CA" sz="3600" dirty="0" smtClean="0"/>
            </a:br>
            <a:endParaRPr lang="en-CA" sz="3600" dirty="0" smtClean="0"/>
          </a:p>
        </p:txBody>
      </p:sp>
      <p:sp>
        <p:nvSpPr>
          <p:cNvPr id="5" name="TextBox 4"/>
          <p:cNvSpPr txBox="1"/>
          <p:nvPr/>
        </p:nvSpPr>
        <p:spPr>
          <a:xfrm>
            <a:off x="6825802" y="95304"/>
            <a:ext cx="4649273" cy="646331"/>
          </a:xfrm>
          <a:prstGeom prst="rect">
            <a:avLst/>
          </a:prstGeom>
          <a:noFill/>
        </p:spPr>
        <p:txBody>
          <a:bodyPr wrap="square" rtlCol="0">
            <a:spAutoFit/>
          </a:bodyPr>
          <a:lstStyle/>
          <a:p>
            <a:r>
              <a:rPr lang="en-CA" sz="3600" b="1" dirty="0" smtClean="0">
                <a:solidFill>
                  <a:srgbClr val="FF0000"/>
                </a:solidFill>
              </a:rPr>
              <a:t>The Problem  </a:t>
            </a:r>
            <a:endParaRPr lang="en-CA" sz="3600" b="1" dirty="0">
              <a:solidFill>
                <a:srgbClr val="FF0000"/>
              </a:solidFill>
            </a:endParaRPr>
          </a:p>
        </p:txBody>
      </p:sp>
    </p:spTree>
    <p:extLst>
      <p:ext uri="{BB962C8B-B14F-4D97-AF65-F5344CB8AC3E}">
        <p14:creationId xmlns:p14="http://schemas.microsoft.com/office/powerpoint/2010/main" val="392639996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2" name="Rectangle 1"/>
          <p:cNvSpPr/>
          <p:nvPr/>
        </p:nvSpPr>
        <p:spPr>
          <a:xfrm>
            <a:off x="188889" y="281354"/>
            <a:ext cx="6997522" cy="5632311"/>
          </a:xfrm>
          <a:prstGeom prst="rect">
            <a:avLst/>
          </a:prstGeom>
        </p:spPr>
        <p:txBody>
          <a:bodyPr wrap="square">
            <a:spAutoFit/>
          </a:bodyPr>
          <a:lstStyle/>
          <a:p>
            <a:r>
              <a:rPr lang="en-CA" sz="3600" baseline="30000" dirty="0" smtClean="0"/>
              <a:t>7 </a:t>
            </a:r>
            <a:r>
              <a:rPr lang="en-CA" sz="3600" dirty="0" smtClean="0"/>
              <a:t>At that moment their eyes were opened, and they suddenly felt shame at their nakedness….. </a:t>
            </a:r>
          </a:p>
          <a:p>
            <a:endParaRPr lang="en-CA" sz="3600" dirty="0" smtClean="0"/>
          </a:p>
          <a:p>
            <a:r>
              <a:rPr lang="en-CA" sz="3600" baseline="30000" dirty="0" smtClean="0"/>
              <a:t>12 </a:t>
            </a:r>
            <a:r>
              <a:rPr lang="en-CA" sz="3600" dirty="0" smtClean="0"/>
              <a:t>The man replied, “It was the woman you gave me who gave me the fruit, and I ate it.”……..</a:t>
            </a:r>
          </a:p>
          <a:p>
            <a:r>
              <a:rPr lang="en-CA" sz="3600" dirty="0" smtClean="0"/>
              <a:t/>
            </a:r>
            <a:br>
              <a:rPr lang="en-CA" sz="3600" dirty="0" smtClean="0"/>
            </a:br>
            <a:r>
              <a:rPr lang="en-CA" sz="3600" dirty="0" smtClean="0"/>
              <a:t>And you will desire to control your husband,</a:t>
            </a:r>
            <a:r>
              <a:rPr lang="en-CA" sz="3600" dirty="0"/>
              <a:t> </a:t>
            </a:r>
            <a:r>
              <a:rPr lang="en-CA" sz="3600" dirty="0" smtClean="0"/>
              <a:t>but he will rule over you.”</a:t>
            </a:r>
          </a:p>
        </p:txBody>
      </p:sp>
      <p:sp>
        <p:nvSpPr>
          <p:cNvPr id="5" name="TextBox 4"/>
          <p:cNvSpPr txBox="1"/>
          <p:nvPr/>
        </p:nvSpPr>
        <p:spPr>
          <a:xfrm>
            <a:off x="6825802" y="95304"/>
            <a:ext cx="4649273" cy="646331"/>
          </a:xfrm>
          <a:prstGeom prst="rect">
            <a:avLst/>
          </a:prstGeom>
          <a:noFill/>
        </p:spPr>
        <p:txBody>
          <a:bodyPr wrap="square" rtlCol="0">
            <a:spAutoFit/>
          </a:bodyPr>
          <a:lstStyle/>
          <a:p>
            <a:r>
              <a:rPr lang="en-CA" sz="3600" b="1" dirty="0" smtClean="0">
                <a:solidFill>
                  <a:srgbClr val="FF0000"/>
                </a:solidFill>
              </a:rPr>
              <a:t>The Problem  </a:t>
            </a:r>
            <a:endParaRPr lang="en-CA" sz="3600" b="1" dirty="0">
              <a:solidFill>
                <a:srgbClr val="FF0000"/>
              </a:solidFill>
            </a:endParaRPr>
          </a:p>
        </p:txBody>
      </p:sp>
    </p:spTree>
    <p:extLst>
      <p:ext uri="{BB962C8B-B14F-4D97-AF65-F5344CB8AC3E}">
        <p14:creationId xmlns:p14="http://schemas.microsoft.com/office/powerpoint/2010/main" val="173153833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2" name="Rectangle 1"/>
          <p:cNvSpPr/>
          <p:nvPr/>
        </p:nvSpPr>
        <p:spPr>
          <a:xfrm>
            <a:off x="201768" y="399245"/>
            <a:ext cx="6997522" cy="5632311"/>
          </a:xfrm>
          <a:prstGeom prst="rect">
            <a:avLst/>
          </a:prstGeom>
        </p:spPr>
        <p:txBody>
          <a:bodyPr wrap="square">
            <a:spAutoFit/>
          </a:bodyPr>
          <a:lstStyle/>
          <a:p>
            <a:r>
              <a:rPr lang="en-CA" sz="3600" baseline="30000" dirty="0" smtClean="0"/>
              <a:t>17 </a:t>
            </a:r>
            <a:r>
              <a:rPr lang="en-CA" sz="3600" dirty="0" smtClean="0"/>
              <a:t>And to the man he said……</a:t>
            </a:r>
            <a:br>
              <a:rPr lang="en-CA" sz="3600" dirty="0" smtClean="0"/>
            </a:br>
            <a:r>
              <a:rPr lang="en-CA" sz="3600" dirty="0" smtClean="0"/>
              <a:t>the ground is cursed because of you.</a:t>
            </a:r>
            <a:br>
              <a:rPr lang="en-CA" sz="3600" dirty="0" smtClean="0"/>
            </a:br>
            <a:r>
              <a:rPr lang="en-CA" sz="3600" dirty="0" smtClean="0"/>
              <a:t>All your life you will struggle to scratch a living from it………</a:t>
            </a:r>
            <a:br>
              <a:rPr lang="en-CA" sz="3600" dirty="0" smtClean="0"/>
            </a:br>
            <a:r>
              <a:rPr lang="en-CA" sz="3600" baseline="30000" dirty="0" smtClean="0"/>
              <a:t>19 </a:t>
            </a:r>
            <a:r>
              <a:rPr lang="en-CA" sz="3600" dirty="0" smtClean="0"/>
              <a:t>By the sweat of your brow</a:t>
            </a:r>
            <a:br>
              <a:rPr lang="en-CA" sz="3600" dirty="0" smtClean="0"/>
            </a:br>
            <a:r>
              <a:rPr lang="en-CA" sz="3600" dirty="0" smtClean="0"/>
              <a:t>    will you have food to eat</a:t>
            </a:r>
            <a:br>
              <a:rPr lang="en-CA" sz="3600" dirty="0" smtClean="0"/>
            </a:br>
            <a:r>
              <a:rPr lang="en-CA" sz="3600" dirty="0" smtClean="0"/>
              <a:t>until you return to the ground</a:t>
            </a:r>
            <a:br>
              <a:rPr lang="en-CA" sz="3600" dirty="0" smtClean="0"/>
            </a:br>
            <a:r>
              <a:rPr lang="en-CA" sz="3600" dirty="0" smtClean="0"/>
              <a:t>from which you were made.</a:t>
            </a:r>
            <a:br>
              <a:rPr lang="en-CA" sz="3600" dirty="0" smtClean="0"/>
            </a:br>
            <a:r>
              <a:rPr lang="en-CA" sz="3600" dirty="0" smtClean="0"/>
              <a:t>For you were made from dust,</a:t>
            </a:r>
            <a:br>
              <a:rPr lang="en-CA" sz="3600" dirty="0" smtClean="0"/>
            </a:br>
            <a:r>
              <a:rPr lang="en-CA" sz="3600" dirty="0" smtClean="0"/>
              <a:t>    and to dust you will return.”</a:t>
            </a:r>
          </a:p>
        </p:txBody>
      </p:sp>
      <p:sp>
        <p:nvSpPr>
          <p:cNvPr id="6" name="TextBox 5"/>
          <p:cNvSpPr txBox="1"/>
          <p:nvPr/>
        </p:nvSpPr>
        <p:spPr>
          <a:xfrm>
            <a:off x="6825802" y="95304"/>
            <a:ext cx="4649273" cy="646331"/>
          </a:xfrm>
          <a:prstGeom prst="rect">
            <a:avLst/>
          </a:prstGeom>
          <a:noFill/>
        </p:spPr>
        <p:txBody>
          <a:bodyPr wrap="square" rtlCol="0">
            <a:spAutoFit/>
          </a:bodyPr>
          <a:lstStyle/>
          <a:p>
            <a:r>
              <a:rPr lang="en-CA" sz="3600" b="1" dirty="0" smtClean="0">
                <a:solidFill>
                  <a:srgbClr val="FF0000"/>
                </a:solidFill>
              </a:rPr>
              <a:t>The Problem  </a:t>
            </a:r>
            <a:endParaRPr lang="en-CA" sz="3600" b="1" dirty="0">
              <a:solidFill>
                <a:srgbClr val="FF0000"/>
              </a:solidFill>
            </a:endParaRPr>
          </a:p>
        </p:txBody>
      </p:sp>
    </p:spTree>
    <p:extLst>
      <p:ext uri="{BB962C8B-B14F-4D97-AF65-F5344CB8AC3E}">
        <p14:creationId xmlns:p14="http://schemas.microsoft.com/office/powerpoint/2010/main" val="289170043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6" name="TextBox 5"/>
          <p:cNvSpPr txBox="1"/>
          <p:nvPr/>
        </p:nvSpPr>
        <p:spPr>
          <a:xfrm>
            <a:off x="6825802" y="95304"/>
            <a:ext cx="4649273" cy="646331"/>
          </a:xfrm>
          <a:prstGeom prst="rect">
            <a:avLst/>
          </a:prstGeom>
          <a:noFill/>
        </p:spPr>
        <p:txBody>
          <a:bodyPr wrap="square" rtlCol="0">
            <a:spAutoFit/>
          </a:bodyPr>
          <a:lstStyle/>
          <a:p>
            <a:r>
              <a:rPr lang="en-CA" sz="3600" b="1" dirty="0" smtClean="0">
                <a:solidFill>
                  <a:srgbClr val="FF0000"/>
                </a:solidFill>
              </a:rPr>
              <a:t>The Problem  </a:t>
            </a:r>
            <a:endParaRPr lang="en-CA" sz="3600" b="1"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30" y="1436768"/>
            <a:ext cx="5939178" cy="3340788"/>
          </a:xfrm>
          <a:prstGeom prst="rect">
            <a:avLst/>
          </a:prstGeom>
        </p:spPr>
      </p:pic>
      <p:sp>
        <p:nvSpPr>
          <p:cNvPr id="3" name="TextBox 2"/>
          <p:cNvSpPr txBox="1"/>
          <p:nvPr/>
        </p:nvSpPr>
        <p:spPr>
          <a:xfrm>
            <a:off x="6825802" y="790437"/>
            <a:ext cx="4808180" cy="646331"/>
          </a:xfrm>
          <a:prstGeom prst="rect">
            <a:avLst/>
          </a:prstGeom>
          <a:noFill/>
        </p:spPr>
        <p:txBody>
          <a:bodyPr wrap="square" rtlCol="0">
            <a:spAutoFit/>
          </a:bodyPr>
          <a:lstStyle/>
          <a:p>
            <a:r>
              <a:rPr lang="en-CA" sz="3600" dirty="0" smtClean="0"/>
              <a:t>We both </a:t>
            </a:r>
            <a:r>
              <a:rPr lang="en-CA" sz="3600" u="sng" dirty="0" smtClean="0"/>
              <a:t>sin </a:t>
            </a:r>
            <a:endParaRPr lang="en-CA" sz="3600" u="sng" dirty="0"/>
          </a:p>
        </p:txBody>
      </p:sp>
      <p:sp>
        <p:nvSpPr>
          <p:cNvPr id="5" name="Rectangle 4"/>
          <p:cNvSpPr/>
          <p:nvPr/>
        </p:nvSpPr>
        <p:spPr>
          <a:xfrm>
            <a:off x="6791866" y="1485570"/>
            <a:ext cx="4842116" cy="1754326"/>
          </a:xfrm>
          <a:prstGeom prst="rect">
            <a:avLst/>
          </a:prstGeom>
          <a:ln>
            <a:solidFill>
              <a:schemeClr val="tx1"/>
            </a:solidFill>
          </a:ln>
        </p:spPr>
        <p:txBody>
          <a:bodyPr wrap="square">
            <a:spAutoFit/>
          </a:bodyPr>
          <a:lstStyle/>
          <a:p>
            <a:r>
              <a:rPr lang="en-CA" sz="3600" i="1" dirty="0" smtClean="0"/>
              <a:t>For </a:t>
            </a:r>
            <a:r>
              <a:rPr lang="en-CA" sz="3600" i="1" dirty="0" smtClean="0"/>
              <a:t>all have sinned and fall short of the glory of God. </a:t>
            </a:r>
            <a:r>
              <a:rPr lang="en-CA" sz="3600" dirty="0" smtClean="0"/>
              <a:t>Romans </a:t>
            </a:r>
            <a:r>
              <a:rPr lang="en-CA" sz="3600" dirty="0" smtClean="0"/>
              <a:t>3:23</a:t>
            </a:r>
            <a:endParaRPr lang="en-CA" sz="3600" dirty="0"/>
          </a:p>
        </p:txBody>
      </p:sp>
    </p:spTree>
    <p:extLst>
      <p:ext uri="{BB962C8B-B14F-4D97-AF65-F5344CB8AC3E}">
        <p14:creationId xmlns:p14="http://schemas.microsoft.com/office/powerpoint/2010/main" val="3656124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6" name="TextBox 5"/>
          <p:cNvSpPr txBox="1"/>
          <p:nvPr/>
        </p:nvSpPr>
        <p:spPr>
          <a:xfrm>
            <a:off x="6825802" y="95304"/>
            <a:ext cx="4649273" cy="646331"/>
          </a:xfrm>
          <a:prstGeom prst="rect">
            <a:avLst/>
          </a:prstGeom>
          <a:noFill/>
        </p:spPr>
        <p:txBody>
          <a:bodyPr wrap="square" rtlCol="0">
            <a:spAutoFit/>
          </a:bodyPr>
          <a:lstStyle/>
          <a:p>
            <a:r>
              <a:rPr lang="en-CA" sz="3600" b="1" dirty="0" smtClean="0">
                <a:solidFill>
                  <a:srgbClr val="FF0000"/>
                </a:solidFill>
              </a:rPr>
              <a:t>The Solution  </a:t>
            </a:r>
            <a:endParaRPr lang="en-CA" sz="3600" b="1"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9366" y="265761"/>
            <a:ext cx="2435570" cy="3477316"/>
          </a:xfrm>
          <a:prstGeom prst="rect">
            <a:avLst/>
          </a:prstGeom>
        </p:spPr>
      </p:pic>
    </p:spTree>
    <p:extLst>
      <p:ext uri="{BB962C8B-B14F-4D97-AF65-F5344CB8AC3E}">
        <p14:creationId xmlns:p14="http://schemas.microsoft.com/office/powerpoint/2010/main" val="2171659198"/>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6" name="TextBox 5"/>
          <p:cNvSpPr txBox="1"/>
          <p:nvPr/>
        </p:nvSpPr>
        <p:spPr>
          <a:xfrm>
            <a:off x="6825802" y="95304"/>
            <a:ext cx="4649273" cy="646331"/>
          </a:xfrm>
          <a:prstGeom prst="rect">
            <a:avLst/>
          </a:prstGeom>
          <a:noFill/>
        </p:spPr>
        <p:txBody>
          <a:bodyPr wrap="square" rtlCol="0">
            <a:spAutoFit/>
          </a:bodyPr>
          <a:lstStyle/>
          <a:p>
            <a:r>
              <a:rPr lang="en-CA" sz="3600" b="1" dirty="0" smtClean="0">
                <a:solidFill>
                  <a:srgbClr val="FF0000"/>
                </a:solidFill>
              </a:rPr>
              <a:t>The Solution  </a:t>
            </a:r>
            <a:endParaRPr lang="en-CA" sz="3600" b="1"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9366" y="265761"/>
            <a:ext cx="2435570" cy="3477316"/>
          </a:xfrm>
          <a:prstGeom prst="rect">
            <a:avLst/>
          </a:prstGeom>
        </p:spPr>
      </p:pic>
      <p:sp>
        <p:nvSpPr>
          <p:cNvPr id="2" name="Rectangle 1"/>
          <p:cNvSpPr/>
          <p:nvPr/>
        </p:nvSpPr>
        <p:spPr>
          <a:xfrm>
            <a:off x="832833" y="995079"/>
            <a:ext cx="4576293" cy="3416320"/>
          </a:xfrm>
          <a:prstGeom prst="rect">
            <a:avLst/>
          </a:prstGeom>
          <a:ln>
            <a:solidFill>
              <a:schemeClr val="tx1"/>
            </a:solidFill>
          </a:ln>
        </p:spPr>
        <p:txBody>
          <a:bodyPr wrap="square">
            <a:spAutoFit/>
          </a:bodyPr>
          <a:lstStyle/>
          <a:p>
            <a:r>
              <a:rPr lang="en-CA" sz="3600" dirty="0"/>
              <a:t>Though one may be </a:t>
            </a:r>
            <a:r>
              <a:rPr lang="en-CA" sz="3600" dirty="0" smtClean="0"/>
              <a:t>overpowered, two </a:t>
            </a:r>
            <a:r>
              <a:rPr lang="en-CA" sz="3600" dirty="0"/>
              <a:t>can defend themselves.</a:t>
            </a:r>
            <a:br>
              <a:rPr lang="en-CA" sz="3600" dirty="0"/>
            </a:br>
            <a:r>
              <a:rPr lang="en-CA" sz="3600" dirty="0"/>
              <a:t>A cord of three strands is not quickly broken</a:t>
            </a:r>
            <a:r>
              <a:rPr lang="en-CA" sz="3600" dirty="0" smtClean="0"/>
              <a:t>.</a:t>
            </a:r>
          </a:p>
          <a:p>
            <a:r>
              <a:rPr lang="en-CA" sz="3600" dirty="0" smtClean="0"/>
              <a:t>Ecclesiastes 4:12 </a:t>
            </a:r>
            <a:endParaRPr lang="en-CA" sz="3600" dirty="0"/>
          </a:p>
        </p:txBody>
      </p:sp>
    </p:spTree>
    <p:extLst>
      <p:ext uri="{BB962C8B-B14F-4D97-AF65-F5344CB8AC3E}">
        <p14:creationId xmlns:p14="http://schemas.microsoft.com/office/powerpoint/2010/main" val="5024719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6" name="TextBox 5"/>
          <p:cNvSpPr txBox="1"/>
          <p:nvPr/>
        </p:nvSpPr>
        <p:spPr>
          <a:xfrm>
            <a:off x="6825802" y="95304"/>
            <a:ext cx="4649273" cy="1200329"/>
          </a:xfrm>
          <a:prstGeom prst="rect">
            <a:avLst/>
          </a:prstGeom>
          <a:noFill/>
        </p:spPr>
        <p:txBody>
          <a:bodyPr wrap="square" rtlCol="0">
            <a:spAutoFit/>
          </a:bodyPr>
          <a:lstStyle/>
          <a:p>
            <a:r>
              <a:rPr lang="en-CA" sz="3600" b="1" dirty="0" smtClean="0">
                <a:solidFill>
                  <a:srgbClr val="FF0000"/>
                </a:solidFill>
              </a:rPr>
              <a:t>Becoming more</a:t>
            </a:r>
          </a:p>
          <a:p>
            <a:r>
              <a:rPr lang="en-CA" sz="3600" b="1" dirty="0" smtClean="0">
                <a:solidFill>
                  <a:srgbClr val="FF0000"/>
                </a:solidFill>
              </a:rPr>
              <a:t>like Jesus   </a:t>
            </a:r>
            <a:endParaRPr lang="en-CA" sz="3600" b="1"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9366" y="265761"/>
            <a:ext cx="2435570" cy="3477316"/>
          </a:xfrm>
          <a:prstGeom prst="rect">
            <a:avLst/>
          </a:prstGeom>
        </p:spPr>
      </p:pic>
    </p:spTree>
    <p:extLst>
      <p:ext uri="{BB962C8B-B14F-4D97-AF65-F5344CB8AC3E}">
        <p14:creationId xmlns:p14="http://schemas.microsoft.com/office/powerpoint/2010/main" val="3040553223"/>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6" name="TextBox 5"/>
          <p:cNvSpPr txBox="1"/>
          <p:nvPr/>
        </p:nvSpPr>
        <p:spPr>
          <a:xfrm>
            <a:off x="6825802" y="95304"/>
            <a:ext cx="4649273" cy="1200329"/>
          </a:xfrm>
          <a:prstGeom prst="rect">
            <a:avLst/>
          </a:prstGeom>
          <a:noFill/>
        </p:spPr>
        <p:txBody>
          <a:bodyPr wrap="square" rtlCol="0">
            <a:spAutoFit/>
          </a:bodyPr>
          <a:lstStyle/>
          <a:p>
            <a:r>
              <a:rPr lang="en-CA" sz="3600" b="1" dirty="0" smtClean="0">
                <a:solidFill>
                  <a:srgbClr val="FF0000"/>
                </a:solidFill>
              </a:rPr>
              <a:t>Becoming more                     like Jesus   </a:t>
            </a:r>
            <a:endParaRPr lang="en-CA" sz="3600" b="1"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9366" y="265761"/>
            <a:ext cx="2435570" cy="3477316"/>
          </a:xfrm>
          <a:prstGeom prst="rect">
            <a:avLst/>
          </a:prstGeom>
        </p:spPr>
      </p:pic>
      <p:sp>
        <p:nvSpPr>
          <p:cNvPr id="2" name="Rectangle 1"/>
          <p:cNvSpPr/>
          <p:nvPr/>
        </p:nvSpPr>
        <p:spPr>
          <a:xfrm>
            <a:off x="319941" y="265761"/>
            <a:ext cx="6096000" cy="5078313"/>
          </a:xfrm>
          <a:prstGeom prst="rect">
            <a:avLst/>
          </a:prstGeom>
          <a:ln>
            <a:solidFill>
              <a:schemeClr val="tx1"/>
            </a:solidFill>
          </a:ln>
        </p:spPr>
        <p:txBody>
          <a:bodyPr>
            <a:spAutoFit/>
          </a:bodyPr>
          <a:lstStyle/>
          <a:p>
            <a:r>
              <a:rPr lang="en-CA" sz="3600" baseline="30000" dirty="0" smtClean="0"/>
              <a:t>3</a:t>
            </a:r>
            <a:r>
              <a:rPr lang="en-CA" sz="3600" baseline="30000" dirty="0"/>
              <a:t> </a:t>
            </a:r>
            <a:r>
              <a:rPr lang="en-CA" sz="3600" dirty="0"/>
              <a:t>Don’t be selfish; don’t try to impress others. Be humble, thinking of others as better than yourselves. </a:t>
            </a:r>
            <a:r>
              <a:rPr lang="en-CA" sz="3600" baseline="30000" dirty="0"/>
              <a:t>4 </a:t>
            </a:r>
            <a:r>
              <a:rPr lang="en-CA" sz="3600" dirty="0"/>
              <a:t>Don’t look out only for your own interests, but take an interest in others, too.</a:t>
            </a:r>
          </a:p>
          <a:p>
            <a:r>
              <a:rPr lang="en-CA" sz="3600" baseline="30000" dirty="0"/>
              <a:t>5 </a:t>
            </a:r>
            <a:r>
              <a:rPr lang="en-CA" sz="3600" dirty="0"/>
              <a:t>You must have the same attitude that Christ Jesus had. </a:t>
            </a:r>
          </a:p>
        </p:txBody>
      </p:sp>
      <p:sp>
        <p:nvSpPr>
          <p:cNvPr id="3" name="TextBox 2"/>
          <p:cNvSpPr txBox="1"/>
          <p:nvPr/>
        </p:nvSpPr>
        <p:spPr>
          <a:xfrm>
            <a:off x="6967470" y="1800665"/>
            <a:ext cx="2767373" cy="1815882"/>
          </a:xfrm>
          <a:prstGeom prst="rect">
            <a:avLst/>
          </a:prstGeom>
          <a:noFill/>
        </p:spPr>
        <p:txBody>
          <a:bodyPr wrap="square" rtlCol="0">
            <a:spAutoFit/>
          </a:bodyPr>
          <a:lstStyle/>
          <a:p>
            <a:r>
              <a:rPr lang="en-CA" sz="4000" u="sng" dirty="0" smtClean="0">
                <a:solidFill>
                  <a:srgbClr val="FF0000"/>
                </a:solidFill>
              </a:rPr>
              <a:t>Humility  </a:t>
            </a:r>
            <a:r>
              <a:rPr lang="en-CA" sz="3200" dirty="0" smtClean="0">
                <a:solidFill>
                  <a:srgbClr val="FF0000"/>
                </a:solidFill>
              </a:rPr>
              <a:t>Phil. 2:3-8 </a:t>
            </a:r>
          </a:p>
          <a:p>
            <a:endParaRPr lang="en-CA" sz="4000" u="sng" dirty="0">
              <a:solidFill>
                <a:srgbClr val="FF0000"/>
              </a:solidFill>
            </a:endParaRPr>
          </a:p>
        </p:txBody>
      </p:sp>
    </p:spTree>
    <p:extLst>
      <p:ext uri="{BB962C8B-B14F-4D97-AF65-F5344CB8AC3E}">
        <p14:creationId xmlns:p14="http://schemas.microsoft.com/office/powerpoint/2010/main" val="283569251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6" name="TextBox 5"/>
          <p:cNvSpPr txBox="1"/>
          <p:nvPr/>
        </p:nvSpPr>
        <p:spPr>
          <a:xfrm>
            <a:off x="6825802" y="95304"/>
            <a:ext cx="4649273" cy="1200329"/>
          </a:xfrm>
          <a:prstGeom prst="rect">
            <a:avLst/>
          </a:prstGeom>
          <a:noFill/>
        </p:spPr>
        <p:txBody>
          <a:bodyPr wrap="square" rtlCol="0">
            <a:spAutoFit/>
          </a:bodyPr>
          <a:lstStyle/>
          <a:p>
            <a:r>
              <a:rPr lang="en-CA" sz="3600" b="1" dirty="0" smtClean="0">
                <a:solidFill>
                  <a:srgbClr val="FF0000"/>
                </a:solidFill>
              </a:rPr>
              <a:t>Becoming more                     like Jesus   </a:t>
            </a:r>
            <a:endParaRPr lang="en-CA" sz="3600" b="1"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9366" y="265761"/>
            <a:ext cx="2435570" cy="3477316"/>
          </a:xfrm>
          <a:prstGeom prst="rect">
            <a:avLst/>
          </a:prstGeom>
        </p:spPr>
      </p:pic>
      <p:sp>
        <p:nvSpPr>
          <p:cNvPr id="2" name="Rectangle 1"/>
          <p:cNvSpPr/>
          <p:nvPr/>
        </p:nvSpPr>
        <p:spPr>
          <a:xfrm>
            <a:off x="319941" y="265761"/>
            <a:ext cx="6096000" cy="6186309"/>
          </a:xfrm>
          <a:prstGeom prst="rect">
            <a:avLst/>
          </a:prstGeom>
          <a:ln>
            <a:solidFill>
              <a:schemeClr val="tx1"/>
            </a:solidFill>
          </a:ln>
        </p:spPr>
        <p:txBody>
          <a:bodyPr>
            <a:spAutoFit/>
          </a:bodyPr>
          <a:lstStyle/>
          <a:p>
            <a:r>
              <a:rPr lang="en-CA" sz="3600" baseline="30000" dirty="0" smtClean="0"/>
              <a:t>6</a:t>
            </a:r>
            <a:r>
              <a:rPr lang="en-CA" sz="3600" baseline="30000" dirty="0"/>
              <a:t> </a:t>
            </a:r>
            <a:r>
              <a:rPr lang="en-CA" sz="3600" dirty="0"/>
              <a:t>Though he was </a:t>
            </a:r>
            <a:r>
              <a:rPr lang="en-CA" sz="3600" dirty="0" smtClean="0"/>
              <a:t>God, he </a:t>
            </a:r>
            <a:r>
              <a:rPr lang="en-CA" sz="3600" dirty="0"/>
              <a:t>did not think of equality with God as something to cling to.</a:t>
            </a:r>
            <a:r>
              <a:rPr lang="en-CA" sz="3600" baseline="30000" dirty="0"/>
              <a:t>7 </a:t>
            </a:r>
            <a:r>
              <a:rPr lang="en-CA" sz="3600" dirty="0"/>
              <a:t>Instead, he gave up his divine privileges; he took the humble position of a slave and was born as a human being. When he appeared </a:t>
            </a:r>
            <a:r>
              <a:rPr lang="en-CA" sz="3600" dirty="0" smtClean="0"/>
              <a:t>in </a:t>
            </a:r>
            <a:r>
              <a:rPr lang="en-CA" sz="3600" dirty="0"/>
              <a:t>human form, </a:t>
            </a:r>
            <a:r>
              <a:rPr lang="en-CA" sz="3600" baseline="30000" dirty="0"/>
              <a:t>8 </a:t>
            </a:r>
            <a:r>
              <a:rPr lang="en-CA" sz="3600" dirty="0" smtClean="0"/>
              <a:t>he </a:t>
            </a:r>
            <a:r>
              <a:rPr lang="en-CA" sz="3600" dirty="0"/>
              <a:t>humbled himself in obedience to God and died a criminal’s death on a cross</a:t>
            </a:r>
            <a:r>
              <a:rPr lang="en-CA" sz="3600" dirty="0" smtClean="0"/>
              <a:t>.</a:t>
            </a:r>
            <a:endParaRPr lang="en-CA" sz="3600" dirty="0"/>
          </a:p>
        </p:txBody>
      </p:sp>
      <p:sp>
        <p:nvSpPr>
          <p:cNvPr id="3" name="TextBox 2"/>
          <p:cNvSpPr txBox="1"/>
          <p:nvPr/>
        </p:nvSpPr>
        <p:spPr>
          <a:xfrm>
            <a:off x="6967470" y="1800665"/>
            <a:ext cx="2767373" cy="1200329"/>
          </a:xfrm>
          <a:prstGeom prst="rect">
            <a:avLst/>
          </a:prstGeom>
          <a:noFill/>
        </p:spPr>
        <p:txBody>
          <a:bodyPr wrap="square" rtlCol="0">
            <a:spAutoFit/>
          </a:bodyPr>
          <a:lstStyle/>
          <a:p>
            <a:r>
              <a:rPr lang="en-CA" sz="4000" u="sng" dirty="0" smtClean="0">
                <a:solidFill>
                  <a:srgbClr val="FF0000"/>
                </a:solidFill>
              </a:rPr>
              <a:t>Humility</a:t>
            </a:r>
          </a:p>
          <a:p>
            <a:r>
              <a:rPr lang="en-CA" sz="3200" dirty="0" smtClean="0">
                <a:solidFill>
                  <a:srgbClr val="FF0000"/>
                </a:solidFill>
              </a:rPr>
              <a:t>Phil. 2:3-8 </a:t>
            </a:r>
            <a:endParaRPr lang="en-CA" sz="3200" dirty="0">
              <a:solidFill>
                <a:srgbClr val="FF0000"/>
              </a:solidFill>
            </a:endParaRPr>
          </a:p>
        </p:txBody>
      </p:sp>
    </p:spTree>
    <p:extLst>
      <p:ext uri="{BB962C8B-B14F-4D97-AF65-F5344CB8AC3E}">
        <p14:creationId xmlns:p14="http://schemas.microsoft.com/office/powerpoint/2010/main" val="368651539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622" y="4193838"/>
            <a:ext cx="4963792" cy="246454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434" y="463998"/>
            <a:ext cx="4313701" cy="3404616"/>
          </a:xfrm>
          <a:prstGeom prst="rect">
            <a:avLst/>
          </a:prstGeom>
          <a:effectLst>
            <a:softEdge rad="317500"/>
          </a:effectLst>
        </p:spPr>
      </p:pic>
    </p:spTree>
    <p:extLst>
      <p:ext uri="{BB962C8B-B14F-4D97-AF65-F5344CB8AC3E}">
        <p14:creationId xmlns:p14="http://schemas.microsoft.com/office/powerpoint/2010/main" val="210380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6" name="TextBox 5"/>
          <p:cNvSpPr txBox="1"/>
          <p:nvPr/>
        </p:nvSpPr>
        <p:spPr>
          <a:xfrm>
            <a:off x="6825802" y="95304"/>
            <a:ext cx="4649273" cy="1200329"/>
          </a:xfrm>
          <a:prstGeom prst="rect">
            <a:avLst/>
          </a:prstGeom>
          <a:noFill/>
        </p:spPr>
        <p:txBody>
          <a:bodyPr wrap="square" rtlCol="0">
            <a:spAutoFit/>
          </a:bodyPr>
          <a:lstStyle/>
          <a:p>
            <a:r>
              <a:rPr lang="en-CA" sz="3600" b="1" dirty="0" smtClean="0">
                <a:solidFill>
                  <a:srgbClr val="FF0000"/>
                </a:solidFill>
              </a:rPr>
              <a:t>Becoming more                     like Jesus   </a:t>
            </a:r>
            <a:endParaRPr lang="en-CA" sz="3600" b="1"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9366" y="265761"/>
            <a:ext cx="2435570" cy="3477316"/>
          </a:xfrm>
          <a:prstGeom prst="rect">
            <a:avLst/>
          </a:prstGeom>
        </p:spPr>
      </p:pic>
      <p:sp>
        <p:nvSpPr>
          <p:cNvPr id="3" name="TextBox 2"/>
          <p:cNvSpPr txBox="1"/>
          <p:nvPr/>
        </p:nvSpPr>
        <p:spPr>
          <a:xfrm>
            <a:off x="6824732" y="1139483"/>
            <a:ext cx="2767373" cy="1692771"/>
          </a:xfrm>
          <a:prstGeom prst="rect">
            <a:avLst/>
          </a:prstGeom>
          <a:noFill/>
        </p:spPr>
        <p:txBody>
          <a:bodyPr wrap="square" rtlCol="0">
            <a:spAutoFit/>
          </a:bodyPr>
          <a:lstStyle/>
          <a:p>
            <a:r>
              <a:rPr lang="en-CA" sz="4000" u="sng" dirty="0" smtClean="0">
                <a:solidFill>
                  <a:srgbClr val="FF0000"/>
                </a:solidFill>
              </a:rPr>
              <a:t>Love </a:t>
            </a:r>
          </a:p>
          <a:p>
            <a:r>
              <a:rPr lang="en-CA" sz="3200" dirty="0" smtClean="0">
                <a:solidFill>
                  <a:srgbClr val="FF0000"/>
                </a:solidFill>
              </a:rPr>
              <a:t>John13:34   Eph</a:t>
            </a:r>
            <a:r>
              <a:rPr lang="en-CA" sz="3200" dirty="0" smtClean="0">
                <a:solidFill>
                  <a:srgbClr val="FF0000"/>
                </a:solidFill>
              </a:rPr>
              <a:t>. 5:25-33</a:t>
            </a:r>
            <a:endParaRPr lang="en-CA" sz="3200" dirty="0">
              <a:solidFill>
                <a:srgbClr val="FF0000"/>
              </a:solidFill>
            </a:endParaRPr>
          </a:p>
        </p:txBody>
      </p:sp>
      <p:sp>
        <p:nvSpPr>
          <p:cNvPr id="2" name="Rectangle 1"/>
          <p:cNvSpPr/>
          <p:nvPr/>
        </p:nvSpPr>
        <p:spPr>
          <a:xfrm>
            <a:off x="396280" y="265761"/>
            <a:ext cx="5699720" cy="3170099"/>
          </a:xfrm>
          <a:prstGeom prst="rect">
            <a:avLst/>
          </a:prstGeom>
          <a:ln>
            <a:solidFill>
              <a:schemeClr val="tx1"/>
            </a:solidFill>
          </a:ln>
        </p:spPr>
        <p:txBody>
          <a:bodyPr wrap="square">
            <a:spAutoFit/>
          </a:bodyPr>
          <a:lstStyle/>
          <a:p>
            <a:r>
              <a:rPr lang="en-CA" sz="4000" baseline="30000" dirty="0"/>
              <a:t>34 </a:t>
            </a:r>
            <a:r>
              <a:rPr lang="en-CA" sz="4000" dirty="0"/>
              <a:t>“A new command I give you: Love one another. As I have loved you, so you must love one another</a:t>
            </a:r>
            <a:r>
              <a:rPr lang="en-CA" sz="4000" dirty="0" smtClean="0"/>
              <a:t>.”                        John 13:34 </a:t>
            </a:r>
            <a:endParaRPr lang="en-CA" sz="4000" dirty="0"/>
          </a:p>
        </p:txBody>
      </p:sp>
    </p:spTree>
    <p:extLst>
      <p:ext uri="{BB962C8B-B14F-4D97-AF65-F5344CB8AC3E}">
        <p14:creationId xmlns:p14="http://schemas.microsoft.com/office/powerpoint/2010/main" val="154755310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6" name="TextBox 5"/>
          <p:cNvSpPr txBox="1"/>
          <p:nvPr/>
        </p:nvSpPr>
        <p:spPr>
          <a:xfrm>
            <a:off x="6825802" y="95304"/>
            <a:ext cx="4649273" cy="1200329"/>
          </a:xfrm>
          <a:prstGeom prst="rect">
            <a:avLst/>
          </a:prstGeom>
          <a:noFill/>
        </p:spPr>
        <p:txBody>
          <a:bodyPr wrap="square" rtlCol="0">
            <a:spAutoFit/>
          </a:bodyPr>
          <a:lstStyle/>
          <a:p>
            <a:r>
              <a:rPr lang="en-CA" sz="3600" b="1" dirty="0" smtClean="0">
                <a:solidFill>
                  <a:srgbClr val="FF0000"/>
                </a:solidFill>
              </a:rPr>
              <a:t>Becoming more                     like Jesus   </a:t>
            </a:r>
            <a:endParaRPr lang="en-CA" sz="3600" b="1"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9366" y="265761"/>
            <a:ext cx="2435570" cy="3477316"/>
          </a:xfrm>
          <a:prstGeom prst="rect">
            <a:avLst/>
          </a:prstGeom>
        </p:spPr>
      </p:pic>
      <p:sp>
        <p:nvSpPr>
          <p:cNvPr id="2" name="Rectangle 1"/>
          <p:cNvSpPr/>
          <p:nvPr/>
        </p:nvSpPr>
        <p:spPr>
          <a:xfrm>
            <a:off x="446550" y="926942"/>
            <a:ext cx="5166459" cy="4524315"/>
          </a:xfrm>
          <a:prstGeom prst="rect">
            <a:avLst/>
          </a:prstGeom>
          <a:ln>
            <a:solidFill>
              <a:schemeClr val="tx1"/>
            </a:solidFill>
          </a:ln>
        </p:spPr>
        <p:txBody>
          <a:bodyPr wrap="square">
            <a:spAutoFit/>
          </a:bodyPr>
          <a:lstStyle/>
          <a:p>
            <a:r>
              <a:rPr lang="en-US" sz="3600" i="1" dirty="0" smtClean="0"/>
              <a:t>“</a:t>
            </a:r>
            <a:r>
              <a:rPr lang="en-US" sz="3600" i="1" dirty="0"/>
              <a:t>Romantic love has no elasticity to it.  It can never be stretched; it simply shatters.  Mature love, the kind demanded of a good marriage, must stretch….” </a:t>
            </a:r>
            <a:endParaRPr lang="en-US" sz="3600" i="1" dirty="0" smtClean="0"/>
          </a:p>
          <a:p>
            <a:r>
              <a:rPr lang="en-US" sz="3200" dirty="0" smtClean="0"/>
              <a:t>Gary Thomas</a:t>
            </a:r>
            <a:endParaRPr lang="en-CA" sz="3200" dirty="0"/>
          </a:p>
          <a:p>
            <a:endParaRPr lang="en-CA" sz="3600" dirty="0"/>
          </a:p>
        </p:txBody>
      </p:sp>
      <p:sp>
        <p:nvSpPr>
          <p:cNvPr id="8" name="TextBox 7"/>
          <p:cNvSpPr txBox="1"/>
          <p:nvPr/>
        </p:nvSpPr>
        <p:spPr>
          <a:xfrm>
            <a:off x="6824732" y="1139483"/>
            <a:ext cx="2767373" cy="1692771"/>
          </a:xfrm>
          <a:prstGeom prst="rect">
            <a:avLst/>
          </a:prstGeom>
          <a:noFill/>
        </p:spPr>
        <p:txBody>
          <a:bodyPr wrap="square" rtlCol="0">
            <a:spAutoFit/>
          </a:bodyPr>
          <a:lstStyle/>
          <a:p>
            <a:r>
              <a:rPr lang="en-CA" sz="4000" u="sng" dirty="0" smtClean="0">
                <a:solidFill>
                  <a:srgbClr val="FF0000"/>
                </a:solidFill>
              </a:rPr>
              <a:t>Love </a:t>
            </a:r>
          </a:p>
          <a:p>
            <a:r>
              <a:rPr lang="en-CA" sz="3200" dirty="0" smtClean="0">
                <a:solidFill>
                  <a:srgbClr val="FF0000"/>
                </a:solidFill>
              </a:rPr>
              <a:t>John 13:34 Eph</a:t>
            </a:r>
            <a:r>
              <a:rPr lang="en-CA" sz="3200" dirty="0" smtClean="0">
                <a:solidFill>
                  <a:srgbClr val="FF0000"/>
                </a:solidFill>
              </a:rPr>
              <a:t>. 5:25-33</a:t>
            </a:r>
            <a:endParaRPr lang="en-CA" sz="3200" dirty="0">
              <a:solidFill>
                <a:srgbClr val="FF0000"/>
              </a:solidFill>
            </a:endParaRPr>
          </a:p>
        </p:txBody>
      </p:sp>
    </p:spTree>
    <p:extLst>
      <p:ext uri="{BB962C8B-B14F-4D97-AF65-F5344CB8AC3E}">
        <p14:creationId xmlns:p14="http://schemas.microsoft.com/office/powerpoint/2010/main" val="78972605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6" name="TextBox 5"/>
          <p:cNvSpPr txBox="1"/>
          <p:nvPr/>
        </p:nvSpPr>
        <p:spPr>
          <a:xfrm>
            <a:off x="6825802" y="95304"/>
            <a:ext cx="4649273" cy="1200329"/>
          </a:xfrm>
          <a:prstGeom prst="rect">
            <a:avLst/>
          </a:prstGeom>
          <a:noFill/>
        </p:spPr>
        <p:txBody>
          <a:bodyPr wrap="square" rtlCol="0">
            <a:spAutoFit/>
          </a:bodyPr>
          <a:lstStyle/>
          <a:p>
            <a:r>
              <a:rPr lang="en-CA" sz="3600" b="1" dirty="0" smtClean="0">
                <a:solidFill>
                  <a:srgbClr val="FF0000"/>
                </a:solidFill>
              </a:rPr>
              <a:t>Becoming more                     like Jesus   </a:t>
            </a:r>
            <a:endParaRPr lang="en-CA" sz="3600" b="1"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9366" y="265761"/>
            <a:ext cx="2435570" cy="3477316"/>
          </a:xfrm>
          <a:prstGeom prst="rect">
            <a:avLst/>
          </a:prstGeom>
        </p:spPr>
      </p:pic>
      <p:sp>
        <p:nvSpPr>
          <p:cNvPr id="3" name="TextBox 2"/>
          <p:cNvSpPr txBox="1"/>
          <p:nvPr/>
        </p:nvSpPr>
        <p:spPr>
          <a:xfrm>
            <a:off x="6824732" y="1139483"/>
            <a:ext cx="2767373" cy="1692771"/>
          </a:xfrm>
          <a:prstGeom prst="rect">
            <a:avLst/>
          </a:prstGeom>
          <a:noFill/>
        </p:spPr>
        <p:txBody>
          <a:bodyPr wrap="square" rtlCol="0">
            <a:spAutoFit/>
          </a:bodyPr>
          <a:lstStyle/>
          <a:p>
            <a:r>
              <a:rPr lang="en-CA" sz="4000" u="sng" dirty="0" smtClean="0">
                <a:solidFill>
                  <a:srgbClr val="FF0000"/>
                </a:solidFill>
              </a:rPr>
              <a:t>Love </a:t>
            </a:r>
          </a:p>
          <a:p>
            <a:r>
              <a:rPr lang="en-CA" sz="3200" dirty="0" smtClean="0">
                <a:solidFill>
                  <a:srgbClr val="FF0000"/>
                </a:solidFill>
              </a:rPr>
              <a:t>John13:34   Eph</a:t>
            </a:r>
            <a:r>
              <a:rPr lang="en-CA" sz="3200" dirty="0" smtClean="0">
                <a:solidFill>
                  <a:srgbClr val="FF0000"/>
                </a:solidFill>
              </a:rPr>
              <a:t>. 5:25-33</a:t>
            </a:r>
            <a:endParaRPr lang="en-CA" sz="3200" dirty="0">
              <a:solidFill>
                <a:srgbClr val="FF0000"/>
              </a:solidFill>
            </a:endParaRPr>
          </a:p>
        </p:txBody>
      </p:sp>
      <p:sp>
        <p:nvSpPr>
          <p:cNvPr id="2" name="Rectangle 1"/>
          <p:cNvSpPr/>
          <p:nvPr/>
        </p:nvSpPr>
        <p:spPr>
          <a:xfrm>
            <a:off x="396280" y="265761"/>
            <a:ext cx="5699720" cy="3170099"/>
          </a:xfrm>
          <a:prstGeom prst="rect">
            <a:avLst/>
          </a:prstGeom>
          <a:ln>
            <a:solidFill>
              <a:schemeClr val="tx1"/>
            </a:solidFill>
          </a:ln>
        </p:spPr>
        <p:txBody>
          <a:bodyPr wrap="square">
            <a:spAutoFit/>
          </a:bodyPr>
          <a:lstStyle/>
          <a:p>
            <a:r>
              <a:rPr lang="en-CA" sz="4000" baseline="30000" dirty="0"/>
              <a:t>34 </a:t>
            </a:r>
            <a:r>
              <a:rPr lang="en-CA" sz="4000" dirty="0"/>
              <a:t>“A new command I give you: Love one another. As I have loved you, so you must love one another</a:t>
            </a:r>
            <a:r>
              <a:rPr lang="en-CA" sz="4000" dirty="0" smtClean="0"/>
              <a:t>.”                        John 13:34 </a:t>
            </a:r>
            <a:endParaRPr lang="en-CA" sz="4000" dirty="0"/>
          </a:p>
        </p:txBody>
      </p:sp>
    </p:spTree>
    <p:extLst>
      <p:ext uri="{BB962C8B-B14F-4D97-AF65-F5344CB8AC3E}">
        <p14:creationId xmlns:p14="http://schemas.microsoft.com/office/powerpoint/2010/main" val="246881265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6" name="TextBox 5"/>
          <p:cNvSpPr txBox="1"/>
          <p:nvPr/>
        </p:nvSpPr>
        <p:spPr>
          <a:xfrm>
            <a:off x="6825802" y="95304"/>
            <a:ext cx="4649273" cy="1200329"/>
          </a:xfrm>
          <a:prstGeom prst="rect">
            <a:avLst/>
          </a:prstGeom>
          <a:noFill/>
        </p:spPr>
        <p:txBody>
          <a:bodyPr wrap="square" rtlCol="0">
            <a:spAutoFit/>
          </a:bodyPr>
          <a:lstStyle/>
          <a:p>
            <a:r>
              <a:rPr lang="en-CA" sz="3600" b="1" dirty="0" smtClean="0">
                <a:solidFill>
                  <a:srgbClr val="FF0000"/>
                </a:solidFill>
              </a:rPr>
              <a:t>Becoming more                     like Jesus   </a:t>
            </a:r>
            <a:endParaRPr lang="en-CA" sz="3600" b="1"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9366" y="265761"/>
            <a:ext cx="2435570" cy="3477316"/>
          </a:xfrm>
          <a:prstGeom prst="rect">
            <a:avLst/>
          </a:prstGeom>
        </p:spPr>
      </p:pic>
      <p:sp>
        <p:nvSpPr>
          <p:cNvPr id="3" name="TextBox 2"/>
          <p:cNvSpPr txBox="1"/>
          <p:nvPr/>
        </p:nvSpPr>
        <p:spPr>
          <a:xfrm>
            <a:off x="6824732" y="1139483"/>
            <a:ext cx="2767373" cy="1692771"/>
          </a:xfrm>
          <a:prstGeom prst="rect">
            <a:avLst/>
          </a:prstGeom>
          <a:noFill/>
        </p:spPr>
        <p:txBody>
          <a:bodyPr wrap="square" rtlCol="0">
            <a:spAutoFit/>
          </a:bodyPr>
          <a:lstStyle/>
          <a:p>
            <a:r>
              <a:rPr lang="en-CA" sz="4000" u="sng" dirty="0" smtClean="0">
                <a:solidFill>
                  <a:srgbClr val="FF0000"/>
                </a:solidFill>
              </a:rPr>
              <a:t>Love </a:t>
            </a:r>
          </a:p>
          <a:p>
            <a:r>
              <a:rPr lang="en-CA" sz="3200" dirty="0" smtClean="0">
                <a:solidFill>
                  <a:srgbClr val="FF0000"/>
                </a:solidFill>
              </a:rPr>
              <a:t>John13:34   Eph</a:t>
            </a:r>
            <a:r>
              <a:rPr lang="en-CA" sz="3200" dirty="0" smtClean="0">
                <a:solidFill>
                  <a:srgbClr val="FF0000"/>
                </a:solidFill>
              </a:rPr>
              <a:t>. 5:25-33</a:t>
            </a:r>
            <a:endParaRPr lang="en-CA" sz="3200" dirty="0">
              <a:solidFill>
                <a:srgbClr val="FF0000"/>
              </a:solidFill>
            </a:endParaRPr>
          </a:p>
        </p:txBody>
      </p:sp>
      <p:sp>
        <p:nvSpPr>
          <p:cNvPr id="2" name="Rectangle 1"/>
          <p:cNvSpPr/>
          <p:nvPr/>
        </p:nvSpPr>
        <p:spPr>
          <a:xfrm>
            <a:off x="396280" y="265761"/>
            <a:ext cx="5699720" cy="3170099"/>
          </a:xfrm>
          <a:prstGeom prst="rect">
            <a:avLst/>
          </a:prstGeom>
          <a:ln>
            <a:solidFill>
              <a:schemeClr val="tx1"/>
            </a:solidFill>
          </a:ln>
        </p:spPr>
        <p:txBody>
          <a:bodyPr wrap="square">
            <a:spAutoFit/>
          </a:bodyPr>
          <a:lstStyle/>
          <a:p>
            <a:r>
              <a:rPr lang="en-CA" sz="4000" baseline="30000" dirty="0"/>
              <a:t>34 </a:t>
            </a:r>
            <a:r>
              <a:rPr lang="en-CA" sz="4000" dirty="0"/>
              <a:t>“A new command I give you: Love one another. As I have loved you, so you must love one another</a:t>
            </a:r>
            <a:r>
              <a:rPr lang="en-CA" sz="4000" dirty="0" smtClean="0"/>
              <a:t>.”                        John 13:34 </a:t>
            </a:r>
            <a:endParaRPr lang="en-CA" sz="4000" dirty="0"/>
          </a:p>
        </p:txBody>
      </p:sp>
      <p:sp>
        <p:nvSpPr>
          <p:cNvPr id="8" name="TextBox 7"/>
          <p:cNvSpPr txBox="1"/>
          <p:nvPr/>
        </p:nvSpPr>
        <p:spPr>
          <a:xfrm>
            <a:off x="7126613" y="2688352"/>
            <a:ext cx="2644726" cy="646331"/>
          </a:xfrm>
          <a:prstGeom prst="rect">
            <a:avLst/>
          </a:prstGeom>
          <a:noFill/>
        </p:spPr>
        <p:txBody>
          <a:bodyPr wrap="square" rtlCol="0">
            <a:spAutoFit/>
          </a:bodyPr>
          <a:lstStyle/>
          <a:p>
            <a:pPr marL="571500" indent="-571500">
              <a:buFont typeface="Arial" panose="020B0604020202020204" pitchFamily="34" charset="0"/>
              <a:buChar char="•"/>
            </a:pPr>
            <a:r>
              <a:rPr lang="en-CA" sz="3600" dirty="0" smtClean="0">
                <a:solidFill>
                  <a:srgbClr val="FF0000"/>
                </a:solidFill>
              </a:rPr>
              <a:t>Sacrificial </a:t>
            </a:r>
            <a:endParaRPr lang="en-CA" sz="3600" dirty="0">
              <a:solidFill>
                <a:srgbClr val="FF0000"/>
              </a:solidFill>
            </a:endParaRPr>
          </a:p>
        </p:txBody>
      </p:sp>
    </p:spTree>
    <p:extLst>
      <p:ext uri="{BB962C8B-B14F-4D97-AF65-F5344CB8AC3E}">
        <p14:creationId xmlns:p14="http://schemas.microsoft.com/office/powerpoint/2010/main" val="90791775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6" name="TextBox 5"/>
          <p:cNvSpPr txBox="1"/>
          <p:nvPr/>
        </p:nvSpPr>
        <p:spPr>
          <a:xfrm>
            <a:off x="6825802" y="95304"/>
            <a:ext cx="4649273" cy="1200329"/>
          </a:xfrm>
          <a:prstGeom prst="rect">
            <a:avLst/>
          </a:prstGeom>
          <a:noFill/>
        </p:spPr>
        <p:txBody>
          <a:bodyPr wrap="square" rtlCol="0">
            <a:spAutoFit/>
          </a:bodyPr>
          <a:lstStyle/>
          <a:p>
            <a:r>
              <a:rPr lang="en-CA" sz="3600" b="1" dirty="0" smtClean="0">
                <a:solidFill>
                  <a:srgbClr val="FF0000"/>
                </a:solidFill>
              </a:rPr>
              <a:t>Becoming more                     like Jesus   </a:t>
            </a:r>
            <a:endParaRPr lang="en-CA" sz="3600" b="1"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9366" y="265761"/>
            <a:ext cx="2435570" cy="3477316"/>
          </a:xfrm>
          <a:prstGeom prst="rect">
            <a:avLst/>
          </a:prstGeom>
        </p:spPr>
      </p:pic>
      <p:sp>
        <p:nvSpPr>
          <p:cNvPr id="3" name="TextBox 2"/>
          <p:cNvSpPr txBox="1"/>
          <p:nvPr/>
        </p:nvSpPr>
        <p:spPr>
          <a:xfrm>
            <a:off x="6824732" y="1139483"/>
            <a:ext cx="2767373" cy="1692771"/>
          </a:xfrm>
          <a:prstGeom prst="rect">
            <a:avLst/>
          </a:prstGeom>
          <a:noFill/>
        </p:spPr>
        <p:txBody>
          <a:bodyPr wrap="square" rtlCol="0">
            <a:spAutoFit/>
          </a:bodyPr>
          <a:lstStyle/>
          <a:p>
            <a:r>
              <a:rPr lang="en-CA" sz="4000" u="sng" dirty="0" smtClean="0">
                <a:solidFill>
                  <a:srgbClr val="FF0000"/>
                </a:solidFill>
              </a:rPr>
              <a:t>Love </a:t>
            </a:r>
          </a:p>
          <a:p>
            <a:r>
              <a:rPr lang="en-CA" sz="3200" dirty="0" smtClean="0">
                <a:solidFill>
                  <a:srgbClr val="FF0000"/>
                </a:solidFill>
              </a:rPr>
              <a:t>John13:34   Eph</a:t>
            </a:r>
            <a:r>
              <a:rPr lang="en-CA" sz="3200" dirty="0" smtClean="0">
                <a:solidFill>
                  <a:srgbClr val="FF0000"/>
                </a:solidFill>
              </a:rPr>
              <a:t>. 5:25-33</a:t>
            </a:r>
            <a:endParaRPr lang="en-CA" sz="3200" dirty="0">
              <a:solidFill>
                <a:srgbClr val="FF0000"/>
              </a:solidFill>
            </a:endParaRPr>
          </a:p>
        </p:txBody>
      </p:sp>
      <p:sp>
        <p:nvSpPr>
          <p:cNvPr id="2" name="Rectangle 1"/>
          <p:cNvSpPr/>
          <p:nvPr/>
        </p:nvSpPr>
        <p:spPr>
          <a:xfrm>
            <a:off x="396280" y="265761"/>
            <a:ext cx="5699720" cy="3170099"/>
          </a:xfrm>
          <a:prstGeom prst="rect">
            <a:avLst/>
          </a:prstGeom>
          <a:ln>
            <a:solidFill>
              <a:schemeClr val="tx1"/>
            </a:solidFill>
          </a:ln>
        </p:spPr>
        <p:txBody>
          <a:bodyPr wrap="square">
            <a:spAutoFit/>
          </a:bodyPr>
          <a:lstStyle/>
          <a:p>
            <a:r>
              <a:rPr lang="en-CA" sz="4000" baseline="30000" dirty="0"/>
              <a:t>34 </a:t>
            </a:r>
            <a:r>
              <a:rPr lang="en-CA" sz="4000" dirty="0"/>
              <a:t>“A new command I give you: Love one another. As I have loved you, so you must love one another</a:t>
            </a:r>
            <a:r>
              <a:rPr lang="en-CA" sz="4000" dirty="0" smtClean="0"/>
              <a:t>.”                        John 13:34 </a:t>
            </a:r>
            <a:endParaRPr lang="en-CA" sz="4000" dirty="0"/>
          </a:p>
        </p:txBody>
      </p:sp>
      <p:sp>
        <p:nvSpPr>
          <p:cNvPr id="8" name="TextBox 7"/>
          <p:cNvSpPr txBox="1"/>
          <p:nvPr/>
        </p:nvSpPr>
        <p:spPr>
          <a:xfrm>
            <a:off x="7126612" y="2688352"/>
            <a:ext cx="3781793" cy="1200329"/>
          </a:xfrm>
          <a:prstGeom prst="rect">
            <a:avLst/>
          </a:prstGeom>
          <a:noFill/>
        </p:spPr>
        <p:txBody>
          <a:bodyPr wrap="square" rtlCol="0">
            <a:spAutoFit/>
          </a:bodyPr>
          <a:lstStyle/>
          <a:p>
            <a:pPr marL="571500" indent="-571500">
              <a:buFont typeface="Arial" panose="020B0604020202020204" pitchFamily="34" charset="0"/>
              <a:buChar char="•"/>
            </a:pPr>
            <a:r>
              <a:rPr lang="en-CA" sz="3600" dirty="0" smtClean="0">
                <a:solidFill>
                  <a:srgbClr val="FF0000"/>
                </a:solidFill>
              </a:rPr>
              <a:t>Sacrificial </a:t>
            </a:r>
            <a:endParaRPr lang="en-CA" sz="3600" dirty="0" smtClean="0">
              <a:solidFill>
                <a:srgbClr val="FF0000"/>
              </a:solidFill>
            </a:endParaRPr>
          </a:p>
          <a:p>
            <a:pPr marL="571500" indent="-571500">
              <a:buFont typeface="Arial" panose="020B0604020202020204" pitchFamily="34" charset="0"/>
              <a:buChar char="•"/>
            </a:pPr>
            <a:r>
              <a:rPr lang="en-CA" sz="3600" dirty="0">
                <a:solidFill>
                  <a:srgbClr val="FF0000"/>
                </a:solidFill>
              </a:rPr>
              <a:t>Holiness/purity</a:t>
            </a:r>
            <a:endParaRPr lang="en-CA" sz="3600" dirty="0">
              <a:solidFill>
                <a:srgbClr val="FF0000"/>
              </a:solidFill>
            </a:endParaRPr>
          </a:p>
        </p:txBody>
      </p:sp>
    </p:spTree>
    <p:extLst>
      <p:ext uri="{BB962C8B-B14F-4D97-AF65-F5344CB8AC3E}">
        <p14:creationId xmlns:p14="http://schemas.microsoft.com/office/powerpoint/2010/main" val="377139059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6" name="TextBox 5"/>
          <p:cNvSpPr txBox="1"/>
          <p:nvPr/>
        </p:nvSpPr>
        <p:spPr>
          <a:xfrm>
            <a:off x="6825802" y="95304"/>
            <a:ext cx="4649273" cy="1200329"/>
          </a:xfrm>
          <a:prstGeom prst="rect">
            <a:avLst/>
          </a:prstGeom>
          <a:noFill/>
        </p:spPr>
        <p:txBody>
          <a:bodyPr wrap="square" rtlCol="0">
            <a:spAutoFit/>
          </a:bodyPr>
          <a:lstStyle/>
          <a:p>
            <a:r>
              <a:rPr lang="en-CA" sz="3600" b="1" dirty="0" smtClean="0">
                <a:solidFill>
                  <a:srgbClr val="FF0000"/>
                </a:solidFill>
              </a:rPr>
              <a:t>Becoming more                     like Jesus   </a:t>
            </a:r>
            <a:endParaRPr lang="en-CA" sz="3600" b="1"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9366" y="265761"/>
            <a:ext cx="2435570" cy="3477316"/>
          </a:xfrm>
          <a:prstGeom prst="rect">
            <a:avLst/>
          </a:prstGeom>
        </p:spPr>
      </p:pic>
      <p:sp>
        <p:nvSpPr>
          <p:cNvPr id="3" name="TextBox 2"/>
          <p:cNvSpPr txBox="1"/>
          <p:nvPr/>
        </p:nvSpPr>
        <p:spPr>
          <a:xfrm>
            <a:off x="6824732" y="1139483"/>
            <a:ext cx="2767373" cy="1692771"/>
          </a:xfrm>
          <a:prstGeom prst="rect">
            <a:avLst/>
          </a:prstGeom>
          <a:noFill/>
        </p:spPr>
        <p:txBody>
          <a:bodyPr wrap="square" rtlCol="0">
            <a:spAutoFit/>
          </a:bodyPr>
          <a:lstStyle/>
          <a:p>
            <a:r>
              <a:rPr lang="en-CA" sz="4000" u="sng" dirty="0" smtClean="0">
                <a:solidFill>
                  <a:srgbClr val="FF0000"/>
                </a:solidFill>
              </a:rPr>
              <a:t>Love </a:t>
            </a:r>
          </a:p>
          <a:p>
            <a:r>
              <a:rPr lang="en-CA" sz="3200" dirty="0" smtClean="0">
                <a:solidFill>
                  <a:srgbClr val="FF0000"/>
                </a:solidFill>
              </a:rPr>
              <a:t>John13:34   Eph</a:t>
            </a:r>
            <a:r>
              <a:rPr lang="en-CA" sz="3200" dirty="0" smtClean="0">
                <a:solidFill>
                  <a:srgbClr val="FF0000"/>
                </a:solidFill>
              </a:rPr>
              <a:t>. 5:25-33</a:t>
            </a:r>
            <a:endParaRPr lang="en-CA" sz="3200" dirty="0">
              <a:solidFill>
                <a:srgbClr val="FF0000"/>
              </a:solidFill>
            </a:endParaRPr>
          </a:p>
        </p:txBody>
      </p:sp>
      <p:sp>
        <p:nvSpPr>
          <p:cNvPr id="2" name="Rectangle 1"/>
          <p:cNvSpPr/>
          <p:nvPr/>
        </p:nvSpPr>
        <p:spPr>
          <a:xfrm>
            <a:off x="396280" y="265761"/>
            <a:ext cx="5699720" cy="3170099"/>
          </a:xfrm>
          <a:prstGeom prst="rect">
            <a:avLst/>
          </a:prstGeom>
          <a:ln>
            <a:solidFill>
              <a:schemeClr val="tx1"/>
            </a:solidFill>
          </a:ln>
        </p:spPr>
        <p:txBody>
          <a:bodyPr wrap="square">
            <a:spAutoFit/>
          </a:bodyPr>
          <a:lstStyle/>
          <a:p>
            <a:r>
              <a:rPr lang="en-CA" sz="4000" baseline="30000" dirty="0"/>
              <a:t>34 </a:t>
            </a:r>
            <a:r>
              <a:rPr lang="en-CA" sz="4000" dirty="0"/>
              <a:t>“A new command I give you: Love one another. As I have loved you, so you must love one another</a:t>
            </a:r>
            <a:r>
              <a:rPr lang="en-CA" sz="4000" dirty="0" smtClean="0"/>
              <a:t>.”                        John 13:34 </a:t>
            </a:r>
            <a:endParaRPr lang="en-CA" sz="4000" dirty="0"/>
          </a:p>
        </p:txBody>
      </p:sp>
      <p:sp>
        <p:nvSpPr>
          <p:cNvPr id="9" name="TextBox 8"/>
          <p:cNvSpPr txBox="1"/>
          <p:nvPr/>
        </p:nvSpPr>
        <p:spPr>
          <a:xfrm>
            <a:off x="7152369" y="2649608"/>
            <a:ext cx="5039631" cy="1200329"/>
          </a:xfrm>
          <a:prstGeom prst="rect">
            <a:avLst/>
          </a:prstGeom>
          <a:noFill/>
        </p:spPr>
        <p:txBody>
          <a:bodyPr wrap="square" rtlCol="0">
            <a:spAutoFit/>
          </a:bodyPr>
          <a:lstStyle/>
          <a:p>
            <a:pPr marL="571500" indent="-571500">
              <a:buFont typeface="Arial" panose="020B0604020202020204" pitchFamily="34" charset="0"/>
              <a:buChar char="•"/>
            </a:pPr>
            <a:r>
              <a:rPr lang="en-CA" sz="3600" dirty="0" smtClean="0">
                <a:solidFill>
                  <a:srgbClr val="FF0000"/>
                </a:solidFill>
              </a:rPr>
              <a:t>Spouse </a:t>
            </a:r>
          </a:p>
          <a:p>
            <a:r>
              <a:rPr lang="en-CA" sz="3600" dirty="0" smtClean="0">
                <a:solidFill>
                  <a:srgbClr val="FF0000"/>
                </a:solidFill>
              </a:rPr>
              <a:t>becomes all God </a:t>
            </a:r>
            <a:r>
              <a:rPr lang="en-CA" sz="3600" dirty="0" smtClean="0">
                <a:solidFill>
                  <a:srgbClr val="FF0000"/>
                </a:solidFill>
              </a:rPr>
              <a:t>intends  </a:t>
            </a:r>
            <a:endParaRPr lang="en-CA" sz="3600" dirty="0">
              <a:solidFill>
                <a:srgbClr val="FF0000"/>
              </a:solidFill>
            </a:endParaRPr>
          </a:p>
        </p:txBody>
      </p:sp>
    </p:spTree>
    <p:extLst>
      <p:ext uri="{BB962C8B-B14F-4D97-AF65-F5344CB8AC3E}">
        <p14:creationId xmlns:p14="http://schemas.microsoft.com/office/powerpoint/2010/main" val="322886388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6" name="TextBox 5"/>
          <p:cNvSpPr txBox="1"/>
          <p:nvPr/>
        </p:nvSpPr>
        <p:spPr>
          <a:xfrm>
            <a:off x="6825802" y="95304"/>
            <a:ext cx="4649273" cy="1200329"/>
          </a:xfrm>
          <a:prstGeom prst="rect">
            <a:avLst/>
          </a:prstGeom>
          <a:noFill/>
        </p:spPr>
        <p:txBody>
          <a:bodyPr wrap="square" rtlCol="0">
            <a:spAutoFit/>
          </a:bodyPr>
          <a:lstStyle/>
          <a:p>
            <a:r>
              <a:rPr lang="en-CA" sz="3600" b="1" dirty="0" smtClean="0">
                <a:solidFill>
                  <a:srgbClr val="FF0000"/>
                </a:solidFill>
              </a:rPr>
              <a:t>Living out our calling together    </a:t>
            </a:r>
            <a:endParaRPr lang="en-CA" sz="3600" b="1" dirty="0">
              <a:solidFill>
                <a:srgbClr val="FF0000"/>
              </a:solidFill>
            </a:endParaRPr>
          </a:p>
        </p:txBody>
      </p:sp>
      <p:sp>
        <p:nvSpPr>
          <p:cNvPr id="2" name="Rectangle 1"/>
          <p:cNvSpPr/>
          <p:nvPr/>
        </p:nvSpPr>
        <p:spPr>
          <a:xfrm>
            <a:off x="575255" y="275651"/>
            <a:ext cx="5400542" cy="5632311"/>
          </a:xfrm>
          <a:prstGeom prst="rect">
            <a:avLst/>
          </a:prstGeom>
          <a:ln>
            <a:solidFill>
              <a:schemeClr val="tx1"/>
            </a:solidFill>
          </a:ln>
        </p:spPr>
        <p:txBody>
          <a:bodyPr wrap="square">
            <a:spAutoFit/>
          </a:bodyPr>
          <a:lstStyle/>
          <a:p>
            <a:r>
              <a:rPr lang="en-CA" sz="4000" baseline="30000" dirty="0"/>
              <a:t>34 </a:t>
            </a:r>
            <a:r>
              <a:rPr lang="en-CA" sz="4000" dirty="0"/>
              <a:t>“A new command I give you: Love one another. As I have loved you, so you must love one another. </a:t>
            </a:r>
            <a:r>
              <a:rPr lang="en-CA" sz="4000" baseline="30000" dirty="0"/>
              <a:t>35 </a:t>
            </a:r>
            <a:r>
              <a:rPr lang="en-CA" sz="4000" dirty="0"/>
              <a:t>By this everyone will know that you are my disciples, if you love one another</a:t>
            </a:r>
            <a:r>
              <a:rPr lang="en-CA" sz="4000" dirty="0" smtClean="0"/>
              <a:t>.”</a:t>
            </a:r>
          </a:p>
          <a:p>
            <a:r>
              <a:rPr lang="en-CA" sz="4000" dirty="0" smtClean="0"/>
              <a:t>John 13</a:t>
            </a:r>
            <a:endParaRPr lang="en-CA" sz="4000" dirty="0"/>
          </a:p>
        </p:txBody>
      </p:sp>
    </p:spTree>
    <p:extLst>
      <p:ext uri="{BB962C8B-B14F-4D97-AF65-F5344CB8AC3E}">
        <p14:creationId xmlns:p14="http://schemas.microsoft.com/office/powerpoint/2010/main" val="3429531165"/>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6" name="TextBox 5"/>
          <p:cNvSpPr txBox="1"/>
          <p:nvPr/>
        </p:nvSpPr>
        <p:spPr>
          <a:xfrm>
            <a:off x="6825802" y="95304"/>
            <a:ext cx="4649273" cy="1200329"/>
          </a:xfrm>
          <a:prstGeom prst="rect">
            <a:avLst/>
          </a:prstGeom>
          <a:noFill/>
        </p:spPr>
        <p:txBody>
          <a:bodyPr wrap="square" rtlCol="0">
            <a:spAutoFit/>
          </a:bodyPr>
          <a:lstStyle/>
          <a:p>
            <a:r>
              <a:rPr lang="en-CA" sz="3600" b="1" dirty="0" smtClean="0">
                <a:solidFill>
                  <a:srgbClr val="FF0000"/>
                </a:solidFill>
              </a:rPr>
              <a:t>Living out our calling together    </a:t>
            </a:r>
            <a:endParaRPr lang="en-CA" sz="3600" b="1" dirty="0">
              <a:solidFill>
                <a:srgbClr val="FF0000"/>
              </a:solidFill>
            </a:endParaRPr>
          </a:p>
        </p:txBody>
      </p:sp>
      <p:sp>
        <p:nvSpPr>
          <p:cNvPr id="2" name="Rectangle 1"/>
          <p:cNvSpPr/>
          <p:nvPr/>
        </p:nvSpPr>
        <p:spPr>
          <a:xfrm>
            <a:off x="459545" y="862668"/>
            <a:ext cx="5280074" cy="4215578"/>
          </a:xfrm>
          <a:prstGeom prst="rect">
            <a:avLst/>
          </a:prstGeom>
          <a:ln>
            <a:solidFill>
              <a:schemeClr val="tx1"/>
            </a:solidFill>
          </a:ln>
        </p:spPr>
        <p:txBody>
          <a:bodyPr wrap="square">
            <a:spAutoFit/>
          </a:bodyPr>
          <a:lstStyle/>
          <a:p>
            <a:pPr>
              <a:lnSpc>
                <a:spcPct val="107000"/>
              </a:lnSpc>
              <a:spcAft>
                <a:spcPts val="800"/>
              </a:spcAft>
            </a:pPr>
            <a:r>
              <a:rPr lang="en-US" sz="3600" i="1"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3600" dirty="0"/>
              <a:t>The </a:t>
            </a:r>
            <a:r>
              <a:rPr lang="en-CA" sz="3600" i="1" dirty="0"/>
              <a:t>more chaos there is the more people will look for something solid they can depend on.  We can point them to the Rock on whom they can build their lives and families</a:t>
            </a:r>
            <a:r>
              <a:rPr lang="en-CA" sz="3600" i="1" dirty="0" smtClean="0"/>
              <a:t>.” </a:t>
            </a:r>
            <a:endParaRPr lang="en-CA" sz="3600" dirty="0"/>
          </a:p>
        </p:txBody>
      </p:sp>
    </p:spTree>
    <p:extLst>
      <p:ext uri="{BB962C8B-B14F-4D97-AF65-F5344CB8AC3E}">
        <p14:creationId xmlns:p14="http://schemas.microsoft.com/office/powerpoint/2010/main" val="49204083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Tree>
    <p:extLst>
      <p:ext uri="{BB962C8B-B14F-4D97-AF65-F5344CB8AC3E}">
        <p14:creationId xmlns:p14="http://schemas.microsoft.com/office/powerpoint/2010/main" val="1022766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622" y="4193838"/>
            <a:ext cx="4963792" cy="246454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434" y="463998"/>
            <a:ext cx="4313701" cy="3404616"/>
          </a:xfrm>
          <a:prstGeom prst="rect">
            <a:avLst/>
          </a:prstGeom>
          <a:effectLst>
            <a:softEdge rad="317500"/>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20406" y="1037504"/>
            <a:ext cx="6423856" cy="4817892"/>
          </a:xfrm>
          <a:prstGeom prst="rect">
            <a:avLst/>
          </a:prstGeom>
          <a:effectLst>
            <a:softEdge rad="317500"/>
          </a:effectLst>
        </p:spPr>
      </p:pic>
    </p:spTree>
    <p:extLst>
      <p:ext uri="{BB962C8B-B14F-4D97-AF65-F5344CB8AC3E}">
        <p14:creationId xmlns:p14="http://schemas.microsoft.com/office/powerpoint/2010/main" val="185597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622" y="4193838"/>
            <a:ext cx="4963792" cy="24645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526" y="322314"/>
            <a:ext cx="4447176" cy="4069382"/>
          </a:xfrm>
          <a:prstGeom prst="rect">
            <a:avLst/>
          </a:prstGeom>
          <a:effectLst>
            <a:softEdge rad="317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334" y="322314"/>
            <a:ext cx="3949065" cy="2961799"/>
          </a:xfrm>
          <a:prstGeom prst="rect">
            <a:avLst/>
          </a:prstGeom>
          <a:effectLst>
            <a:softEdge rad="1270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7333" y="3644719"/>
            <a:ext cx="3949065" cy="2961799"/>
          </a:xfrm>
          <a:prstGeom prst="rect">
            <a:avLst/>
          </a:prstGeom>
          <a:effectLst>
            <a:softEdge rad="127000"/>
          </a:effectLst>
        </p:spPr>
      </p:pic>
    </p:spTree>
    <p:extLst>
      <p:ext uri="{BB962C8B-B14F-4D97-AF65-F5344CB8AC3E}">
        <p14:creationId xmlns:p14="http://schemas.microsoft.com/office/powerpoint/2010/main" val="404408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5" name="TextBox 4"/>
          <p:cNvSpPr txBox="1"/>
          <p:nvPr/>
        </p:nvSpPr>
        <p:spPr>
          <a:xfrm>
            <a:off x="6825802" y="95304"/>
            <a:ext cx="4649273" cy="646331"/>
          </a:xfrm>
          <a:prstGeom prst="rect">
            <a:avLst/>
          </a:prstGeom>
          <a:noFill/>
        </p:spPr>
        <p:txBody>
          <a:bodyPr wrap="square" rtlCol="0">
            <a:spAutoFit/>
          </a:bodyPr>
          <a:lstStyle/>
          <a:p>
            <a:r>
              <a:rPr lang="en-CA" sz="3600" b="1" dirty="0" smtClean="0">
                <a:solidFill>
                  <a:srgbClr val="FF0000"/>
                </a:solidFill>
              </a:rPr>
              <a:t>In the Beginning </a:t>
            </a:r>
            <a:endParaRPr lang="en-CA" sz="3600" b="1" dirty="0">
              <a:solidFill>
                <a:srgbClr val="FF0000"/>
              </a:solidFill>
            </a:endParaRPr>
          </a:p>
        </p:txBody>
      </p:sp>
    </p:spTree>
    <p:extLst>
      <p:ext uri="{BB962C8B-B14F-4D97-AF65-F5344CB8AC3E}">
        <p14:creationId xmlns:p14="http://schemas.microsoft.com/office/powerpoint/2010/main" val="175836892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2" name="Rectangle 1"/>
          <p:cNvSpPr/>
          <p:nvPr/>
        </p:nvSpPr>
        <p:spPr>
          <a:xfrm>
            <a:off x="253283" y="252237"/>
            <a:ext cx="6572519" cy="6740307"/>
          </a:xfrm>
          <a:prstGeom prst="rect">
            <a:avLst/>
          </a:prstGeom>
        </p:spPr>
        <p:txBody>
          <a:bodyPr wrap="square">
            <a:spAutoFit/>
          </a:bodyPr>
          <a:lstStyle/>
          <a:p>
            <a:r>
              <a:rPr lang="en-CA" sz="3600" dirty="0" smtClean="0"/>
              <a:t>Then the </a:t>
            </a:r>
            <a:r>
              <a:rPr lang="en-CA" sz="3600" cap="small" dirty="0" smtClean="0">
                <a:effectLst/>
              </a:rPr>
              <a:t>Lord</a:t>
            </a:r>
            <a:r>
              <a:rPr lang="en-CA" sz="3600" dirty="0" smtClean="0"/>
              <a:t> God said, “It is not good for the man to be alone. I will make a helper who is just right for him.” …………….</a:t>
            </a:r>
            <a:r>
              <a:rPr lang="en-CA" sz="3600" baseline="30000" dirty="0" smtClean="0"/>
              <a:t> 21 </a:t>
            </a:r>
            <a:r>
              <a:rPr lang="en-CA" sz="3600" dirty="0" smtClean="0"/>
              <a:t>So the </a:t>
            </a:r>
            <a:r>
              <a:rPr lang="en-CA" sz="3600" cap="small" dirty="0" smtClean="0">
                <a:effectLst/>
              </a:rPr>
              <a:t>Lord</a:t>
            </a:r>
            <a:r>
              <a:rPr lang="en-CA" sz="3600" dirty="0" smtClean="0"/>
              <a:t> God caused the man to fall into a deep sleep. While the man slept, the </a:t>
            </a:r>
            <a:r>
              <a:rPr lang="en-CA" sz="3600" cap="small" dirty="0" smtClean="0">
                <a:effectLst/>
              </a:rPr>
              <a:t>Lord</a:t>
            </a:r>
            <a:r>
              <a:rPr lang="en-CA" sz="3600" dirty="0" smtClean="0"/>
              <a:t> God took out one of the man’s ribs</a:t>
            </a:r>
            <a:r>
              <a:rPr lang="en-CA" sz="3600" baseline="30000" dirty="0"/>
              <a:t> </a:t>
            </a:r>
            <a:r>
              <a:rPr lang="en-CA" sz="3600" dirty="0" smtClean="0"/>
              <a:t>and closed up the opening. </a:t>
            </a:r>
            <a:r>
              <a:rPr lang="en-CA" sz="3600" baseline="30000" dirty="0" smtClean="0"/>
              <a:t>22 </a:t>
            </a:r>
            <a:r>
              <a:rPr lang="en-CA" sz="3600" dirty="0" smtClean="0"/>
              <a:t>Then the </a:t>
            </a:r>
            <a:r>
              <a:rPr lang="en-CA" sz="3600" cap="small" dirty="0" smtClean="0">
                <a:effectLst/>
              </a:rPr>
              <a:t>Lord</a:t>
            </a:r>
            <a:r>
              <a:rPr lang="en-CA" sz="3600" dirty="0" smtClean="0"/>
              <a:t> God made a woman from the rib, and he brought her to the man.</a:t>
            </a:r>
          </a:p>
          <a:p>
            <a:endParaRPr lang="en-CA" sz="3600" dirty="0"/>
          </a:p>
        </p:txBody>
      </p:sp>
      <p:sp>
        <p:nvSpPr>
          <p:cNvPr id="3" name="TextBox 2"/>
          <p:cNvSpPr txBox="1"/>
          <p:nvPr/>
        </p:nvSpPr>
        <p:spPr>
          <a:xfrm>
            <a:off x="7523974" y="746975"/>
            <a:ext cx="3850783" cy="1200329"/>
          </a:xfrm>
          <a:prstGeom prst="rect">
            <a:avLst/>
          </a:prstGeom>
          <a:noFill/>
        </p:spPr>
        <p:txBody>
          <a:bodyPr wrap="square" rtlCol="0">
            <a:spAutoFit/>
          </a:bodyPr>
          <a:lstStyle/>
          <a:p>
            <a:r>
              <a:rPr lang="en-CA" sz="3600" dirty="0" smtClean="0">
                <a:solidFill>
                  <a:srgbClr val="FF0000"/>
                </a:solidFill>
              </a:rPr>
              <a:t>- Companionship </a:t>
            </a:r>
          </a:p>
          <a:p>
            <a:r>
              <a:rPr lang="en-CA" sz="3600" dirty="0" smtClean="0">
                <a:solidFill>
                  <a:srgbClr val="FF0000"/>
                </a:solidFill>
              </a:rPr>
              <a:t>- Helper </a:t>
            </a:r>
            <a:endParaRPr lang="en-CA" sz="3600" dirty="0">
              <a:solidFill>
                <a:srgbClr val="FF0000"/>
              </a:solidFill>
            </a:endParaRPr>
          </a:p>
        </p:txBody>
      </p:sp>
      <p:sp>
        <p:nvSpPr>
          <p:cNvPr id="5" name="TextBox 4"/>
          <p:cNvSpPr txBox="1"/>
          <p:nvPr/>
        </p:nvSpPr>
        <p:spPr>
          <a:xfrm>
            <a:off x="6825802" y="95304"/>
            <a:ext cx="4649273" cy="646331"/>
          </a:xfrm>
          <a:prstGeom prst="rect">
            <a:avLst/>
          </a:prstGeom>
          <a:noFill/>
        </p:spPr>
        <p:txBody>
          <a:bodyPr wrap="square" rtlCol="0">
            <a:spAutoFit/>
          </a:bodyPr>
          <a:lstStyle/>
          <a:p>
            <a:r>
              <a:rPr lang="en-CA" sz="3600" b="1" dirty="0" smtClean="0">
                <a:solidFill>
                  <a:srgbClr val="FF0000"/>
                </a:solidFill>
              </a:rPr>
              <a:t>In the Beginning </a:t>
            </a:r>
            <a:endParaRPr lang="en-CA" sz="3600" b="1" dirty="0">
              <a:solidFill>
                <a:srgbClr val="FF0000"/>
              </a:solidFill>
            </a:endParaRPr>
          </a:p>
        </p:txBody>
      </p:sp>
    </p:spTree>
    <p:extLst>
      <p:ext uri="{BB962C8B-B14F-4D97-AF65-F5344CB8AC3E}">
        <p14:creationId xmlns:p14="http://schemas.microsoft.com/office/powerpoint/2010/main" val="3344736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2" name="Rectangle 1"/>
          <p:cNvSpPr/>
          <p:nvPr/>
        </p:nvSpPr>
        <p:spPr>
          <a:xfrm>
            <a:off x="188889" y="0"/>
            <a:ext cx="6997522" cy="6740307"/>
          </a:xfrm>
          <a:prstGeom prst="rect">
            <a:avLst/>
          </a:prstGeom>
        </p:spPr>
        <p:txBody>
          <a:bodyPr wrap="square">
            <a:spAutoFit/>
          </a:bodyPr>
          <a:lstStyle/>
          <a:p>
            <a:r>
              <a:rPr lang="en-CA" sz="3600" baseline="30000" dirty="0" smtClean="0"/>
              <a:t>23 </a:t>
            </a:r>
            <a:r>
              <a:rPr lang="en-CA" sz="3600" dirty="0" smtClean="0"/>
              <a:t>“At last!” the man exclaimed.</a:t>
            </a:r>
          </a:p>
          <a:p>
            <a:r>
              <a:rPr lang="en-CA" sz="3600" dirty="0" smtClean="0"/>
              <a:t>“This one is bone from my bone,</a:t>
            </a:r>
            <a:br>
              <a:rPr lang="en-CA" sz="3600" dirty="0" smtClean="0"/>
            </a:br>
            <a:r>
              <a:rPr lang="en-CA" sz="3600" dirty="0" smtClean="0"/>
              <a:t>    and flesh from my flesh!</a:t>
            </a:r>
            <a:br>
              <a:rPr lang="en-CA" sz="3600" dirty="0" smtClean="0"/>
            </a:br>
            <a:r>
              <a:rPr lang="en-CA" sz="3600" dirty="0" smtClean="0"/>
              <a:t>She will be called ‘woman,’</a:t>
            </a:r>
            <a:br>
              <a:rPr lang="en-CA" sz="3600" dirty="0" smtClean="0"/>
            </a:br>
            <a:r>
              <a:rPr lang="en-CA" sz="3600" dirty="0" smtClean="0"/>
              <a:t>    because she was taken from ‘man.’”</a:t>
            </a:r>
          </a:p>
          <a:p>
            <a:r>
              <a:rPr lang="en-CA" sz="3600" baseline="30000" dirty="0" smtClean="0"/>
              <a:t>24 </a:t>
            </a:r>
            <a:r>
              <a:rPr lang="en-CA" sz="3600" dirty="0" smtClean="0"/>
              <a:t>This explains why a man leaves his father and mother and is joined to his wife, and the two are united into one.</a:t>
            </a:r>
          </a:p>
          <a:p>
            <a:r>
              <a:rPr lang="en-CA" sz="3600" baseline="30000" dirty="0" smtClean="0"/>
              <a:t>25 </a:t>
            </a:r>
            <a:r>
              <a:rPr lang="en-CA" sz="3600" dirty="0" smtClean="0"/>
              <a:t>Now the man and his wife were both naked, but they felt no shame.</a:t>
            </a:r>
            <a:endParaRPr lang="en-CA" sz="3600" dirty="0"/>
          </a:p>
        </p:txBody>
      </p:sp>
      <p:sp>
        <p:nvSpPr>
          <p:cNvPr id="5" name="TextBox 4"/>
          <p:cNvSpPr txBox="1"/>
          <p:nvPr/>
        </p:nvSpPr>
        <p:spPr>
          <a:xfrm>
            <a:off x="7523974" y="746975"/>
            <a:ext cx="3850783" cy="1200329"/>
          </a:xfrm>
          <a:prstGeom prst="rect">
            <a:avLst/>
          </a:prstGeom>
          <a:noFill/>
        </p:spPr>
        <p:txBody>
          <a:bodyPr wrap="square" rtlCol="0">
            <a:spAutoFit/>
          </a:bodyPr>
          <a:lstStyle/>
          <a:p>
            <a:pPr marL="571500" indent="-571500">
              <a:buFontTx/>
              <a:buChar char="-"/>
            </a:pPr>
            <a:r>
              <a:rPr lang="en-CA" sz="3600" dirty="0" smtClean="0">
                <a:solidFill>
                  <a:srgbClr val="FF0000"/>
                </a:solidFill>
              </a:rPr>
              <a:t>Unity</a:t>
            </a:r>
          </a:p>
          <a:p>
            <a:pPr marL="571500" indent="-571500">
              <a:buFontTx/>
              <a:buChar char="-"/>
            </a:pPr>
            <a:r>
              <a:rPr lang="en-CA" sz="3600" dirty="0" smtClean="0">
                <a:solidFill>
                  <a:srgbClr val="FF0000"/>
                </a:solidFill>
              </a:rPr>
              <a:t>Oneness</a:t>
            </a:r>
          </a:p>
        </p:txBody>
      </p:sp>
      <p:sp>
        <p:nvSpPr>
          <p:cNvPr id="6" name="TextBox 5"/>
          <p:cNvSpPr txBox="1"/>
          <p:nvPr/>
        </p:nvSpPr>
        <p:spPr>
          <a:xfrm>
            <a:off x="6825802" y="95304"/>
            <a:ext cx="4649273" cy="646331"/>
          </a:xfrm>
          <a:prstGeom prst="rect">
            <a:avLst/>
          </a:prstGeom>
          <a:noFill/>
        </p:spPr>
        <p:txBody>
          <a:bodyPr wrap="square" rtlCol="0">
            <a:spAutoFit/>
          </a:bodyPr>
          <a:lstStyle/>
          <a:p>
            <a:r>
              <a:rPr lang="en-CA" sz="3600" b="1" dirty="0" smtClean="0">
                <a:solidFill>
                  <a:srgbClr val="FF0000"/>
                </a:solidFill>
              </a:rPr>
              <a:t>In the Beginning </a:t>
            </a:r>
            <a:endParaRPr lang="en-CA" sz="3600" b="1" dirty="0">
              <a:solidFill>
                <a:srgbClr val="FF0000"/>
              </a:solidFill>
            </a:endParaRPr>
          </a:p>
        </p:txBody>
      </p:sp>
    </p:spTree>
    <p:extLst>
      <p:ext uri="{BB962C8B-B14F-4D97-AF65-F5344CB8AC3E}">
        <p14:creationId xmlns:p14="http://schemas.microsoft.com/office/powerpoint/2010/main" val="350211637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3" name="Rectangle 2"/>
          <p:cNvSpPr/>
          <p:nvPr/>
        </p:nvSpPr>
        <p:spPr>
          <a:xfrm>
            <a:off x="848424" y="610459"/>
            <a:ext cx="5346313" cy="5427448"/>
          </a:xfrm>
          <a:prstGeom prst="rect">
            <a:avLst/>
          </a:prstGeom>
          <a:ln>
            <a:solidFill>
              <a:schemeClr val="tx1"/>
            </a:solidFill>
          </a:ln>
        </p:spPr>
        <p:txBody>
          <a:bodyPr wrap="square">
            <a:spAutoFit/>
          </a:bodyPr>
          <a:lstStyle/>
          <a:p>
            <a:pPr>
              <a:lnSpc>
                <a:spcPct val="107000"/>
              </a:lnSpc>
              <a:spcAft>
                <a:spcPts val="800"/>
              </a:spcAft>
            </a:pPr>
            <a:r>
              <a:rPr lang="en-US" sz="3600" i="1" dirty="0" smtClean="0">
                <a:effectLst/>
                <a:latin typeface="Calibri" panose="020F0502020204030204" pitchFamily="34" charset="0"/>
                <a:ea typeface="Calibri" panose="020F0502020204030204" pitchFamily="34" charset="0"/>
                <a:cs typeface="Times New Roman" panose="02020603050405020304" pitchFamily="18" charset="0"/>
              </a:rPr>
              <a:t>A newly married man must not be drafted into the army or be given any other official responsibilities. He must be free to spend one year at home, bringing happiness to the wife he has married.                      </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Deut. 24:5</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748" y="233523"/>
            <a:ext cx="5044088" cy="3362725"/>
          </a:xfrm>
          <a:prstGeom prst="rect">
            <a:avLst/>
          </a:prstGeom>
        </p:spPr>
      </p:pic>
    </p:spTree>
    <p:extLst>
      <p:ext uri="{BB962C8B-B14F-4D97-AF65-F5344CB8AC3E}">
        <p14:creationId xmlns:p14="http://schemas.microsoft.com/office/powerpoint/2010/main" val="2746978200"/>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3743077"/>
            <a:ext cx="4963792" cy="2464540"/>
          </a:xfrm>
          <a:prstGeom prst="rect">
            <a:avLst/>
          </a:prstGeom>
        </p:spPr>
      </p:pic>
      <p:sp>
        <p:nvSpPr>
          <p:cNvPr id="5" name="TextBox 4"/>
          <p:cNvSpPr txBox="1"/>
          <p:nvPr/>
        </p:nvSpPr>
        <p:spPr>
          <a:xfrm>
            <a:off x="6825802" y="95304"/>
            <a:ext cx="4649273" cy="646331"/>
          </a:xfrm>
          <a:prstGeom prst="rect">
            <a:avLst/>
          </a:prstGeom>
          <a:noFill/>
        </p:spPr>
        <p:txBody>
          <a:bodyPr wrap="square" rtlCol="0">
            <a:spAutoFit/>
          </a:bodyPr>
          <a:lstStyle/>
          <a:p>
            <a:r>
              <a:rPr lang="en-CA" sz="3600" b="1" dirty="0" smtClean="0">
                <a:solidFill>
                  <a:srgbClr val="FF0000"/>
                </a:solidFill>
              </a:rPr>
              <a:t>The Problem  </a:t>
            </a:r>
            <a:endParaRPr lang="en-CA" sz="3600" b="1"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04" y="418077"/>
            <a:ext cx="4590452" cy="5377811"/>
          </a:xfrm>
          <a:prstGeom prst="rect">
            <a:avLst/>
          </a:prstGeom>
        </p:spPr>
      </p:pic>
    </p:spTree>
    <p:extLst>
      <p:ext uri="{BB962C8B-B14F-4D97-AF65-F5344CB8AC3E}">
        <p14:creationId xmlns:p14="http://schemas.microsoft.com/office/powerpoint/2010/main" val="925827989"/>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4094</TotalTime>
  <Words>311</Words>
  <Application>Microsoft Office PowerPoint</Application>
  <PresentationFormat>Widescreen</PresentationFormat>
  <Paragraphs>80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c:creator>
  <cp:lastModifiedBy>Dan</cp:lastModifiedBy>
  <cp:revision>17</cp:revision>
  <dcterms:created xsi:type="dcterms:W3CDTF">2016-02-26T19:06:44Z</dcterms:created>
  <dcterms:modified xsi:type="dcterms:W3CDTF">2016-03-13T04:09:54Z</dcterms:modified>
</cp:coreProperties>
</file>